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14"/>
  </p:notesMasterIdLst>
  <p:sldIdLst>
    <p:sldId id="268" r:id="rId2"/>
    <p:sldId id="257" r:id="rId3"/>
    <p:sldId id="267" r:id="rId4"/>
    <p:sldId id="270" r:id="rId5"/>
    <p:sldId id="269" r:id="rId6"/>
    <p:sldId id="258" r:id="rId7"/>
    <p:sldId id="262" r:id="rId8"/>
    <p:sldId id="259" r:id="rId9"/>
    <p:sldId id="260" r:id="rId10"/>
    <p:sldId id="261" r:id="rId11"/>
    <p:sldId id="263"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412" autoAdjust="0"/>
    <p:restoredTop sz="93011" autoAdjust="0"/>
  </p:normalViewPr>
  <p:slideViewPr>
    <p:cSldViewPr snapToGrid="0">
      <p:cViewPr>
        <p:scale>
          <a:sx n="82" d="100"/>
          <a:sy n="82" d="100"/>
        </p:scale>
        <p:origin x="-84" y="4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FDFE73-4B31-424E-A5C2-1C06C0CAF614}" type="datetimeFigureOut">
              <a:rPr lang="en-US" smtClean="0"/>
              <a:pPr/>
              <a:t>3/29/2019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B63391-B245-4BB1-9CA1-E7A885341135}" type="slidenum">
              <a:rPr lang="en-US" smtClean="0"/>
              <a:pPr/>
              <a:t>‹#›</a:t>
            </a:fld>
            <a:endParaRPr lang="en-US" dirty="0"/>
          </a:p>
        </p:txBody>
      </p:sp>
    </p:spTree>
    <p:extLst>
      <p:ext uri="{BB962C8B-B14F-4D97-AF65-F5344CB8AC3E}">
        <p14:creationId xmlns="" xmlns:p14="http://schemas.microsoft.com/office/powerpoint/2010/main" val="4131855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B63391-B245-4BB1-9CA1-E7A885341135}" type="slidenum">
              <a:rPr lang="en-US" smtClean="0"/>
              <a:pPr/>
              <a:t>2</a:t>
            </a:fld>
            <a:endParaRPr lang="en-US" dirty="0"/>
          </a:p>
        </p:txBody>
      </p:sp>
    </p:spTree>
    <p:extLst>
      <p:ext uri="{BB962C8B-B14F-4D97-AF65-F5344CB8AC3E}">
        <p14:creationId xmlns="" xmlns:p14="http://schemas.microsoft.com/office/powerpoint/2010/main" val="1043065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i="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BB63391-B245-4BB1-9CA1-E7A885341135}" type="slidenum">
              <a:rPr lang="en-US" smtClean="0"/>
              <a:pPr/>
              <a:t>6</a:t>
            </a:fld>
            <a:endParaRPr lang="en-US" dirty="0"/>
          </a:p>
        </p:txBody>
      </p:sp>
    </p:spTree>
    <p:extLst>
      <p:ext uri="{BB962C8B-B14F-4D97-AF65-F5344CB8AC3E}">
        <p14:creationId xmlns="" xmlns:p14="http://schemas.microsoft.com/office/powerpoint/2010/main" val="242572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B63391-B245-4BB1-9CA1-E7A885341135}" type="slidenum">
              <a:rPr lang="en-US" smtClean="0"/>
              <a:pPr/>
              <a:t>7</a:t>
            </a:fld>
            <a:endParaRPr lang="en-US" dirty="0"/>
          </a:p>
        </p:txBody>
      </p:sp>
    </p:spTree>
    <p:extLst>
      <p:ext uri="{BB962C8B-B14F-4D97-AF65-F5344CB8AC3E}">
        <p14:creationId xmlns="" xmlns:p14="http://schemas.microsoft.com/office/powerpoint/2010/main" val="3499754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B63391-B245-4BB1-9CA1-E7A885341135}" type="slidenum">
              <a:rPr lang="en-US" smtClean="0"/>
              <a:pPr/>
              <a:t>8</a:t>
            </a:fld>
            <a:endParaRPr lang="en-US" dirty="0"/>
          </a:p>
        </p:txBody>
      </p:sp>
    </p:spTree>
    <p:extLst>
      <p:ext uri="{BB962C8B-B14F-4D97-AF65-F5344CB8AC3E}">
        <p14:creationId xmlns="" xmlns:p14="http://schemas.microsoft.com/office/powerpoint/2010/main" val="4179085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10387963" y="5038579"/>
            <a:ext cx="1892949" cy="1725637"/>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720726" y="776289"/>
            <a:ext cx="10750549"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720726" y="2250280"/>
            <a:ext cx="10750549"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828800" y="6012657"/>
            <a:ext cx="7721600" cy="365125"/>
          </a:xfrm>
        </p:spPr>
        <p:txBody>
          <a:bodyPr tIns="0" bIns="0" anchor="t"/>
          <a:lstStyle>
            <a:lvl1pPr algn="r">
              <a:defRPr sz="1000"/>
            </a:lvl1pPr>
          </a:lstStyle>
          <a:p>
            <a:fld id="{6A8F14C0-ED95-4AD9-ABAC-64EDAD728D2F}" type="datetimeFigureOut">
              <a:rPr lang="en-US" smtClean="0"/>
              <a:pPr/>
              <a:t>3/29/2019</a:t>
            </a:fld>
            <a:endParaRPr lang="en-US" dirty="0"/>
          </a:p>
        </p:txBody>
      </p:sp>
      <p:sp>
        <p:nvSpPr>
          <p:cNvPr id="17" name="Footer Placeholder 16"/>
          <p:cNvSpPr>
            <a:spLocks noGrp="1"/>
          </p:cNvSpPr>
          <p:nvPr>
            <p:ph type="ftr" sz="quarter" idx="11"/>
          </p:nvPr>
        </p:nvSpPr>
        <p:spPr>
          <a:xfrm>
            <a:off x="1828800" y="5650705"/>
            <a:ext cx="7721600" cy="365125"/>
          </a:xfrm>
        </p:spPr>
        <p:txBody>
          <a:bodyPr tIns="0" bIns="0" anchor="b"/>
          <a:lstStyle>
            <a:lvl1pPr algn="r">
              <a:defRPr sz="1100"/>
            </a:lvl1pPr>
          </a:lstStyle>
          <a:p>
            <a:endParaRPr lang="en-US" dirty="0"/>
          </a:p>
        </p:txBody>
      </p:sp>
      <p:sp>
        <p:nvSpPr>
          <p:cNvPr id="29" name="Slide Number Placeholder 28"/>
          <p:cNvSpPr>
            <a:spLocks noGrp="1"/>
          </p:cNvSpPr>
          <p:nvPr>
            <p:ph type="sldNum" sz="quarter" idx="12"/>
          </p:nvPr>
        </p:nvSpPr>
        <p:spPr>
          <a:xfrm>
            <a:off x="11189663" y="5752308"/>
            <a:ext cx="670560" cy="365125"/>
          </a:xfrm>
        </p:spPr>
        <p:txBody>
          <a:bodyPr anchor="ctr"/>
          <a:lstStyle>
            <a:lvl1pPr algn="ctr">
              <a:defRPr sz="1300">
                <a:solidFill>
                  <a:srgbClr val="FFFFFF"/>
                </a:solidFill>
              </a:defRPr>
            </a:lvl1pPr>
          </a:lstStyle>
          <a:p>
            <a:fld id="{3900798D-B438-4089-AAEA-7BFD1602A75B}" type="slidenum">
              <a:rPr lang="en-US" smtClean="0"/>
              <a:pPr/>
              <a:t>‹#›</a:t>
            </a:fld>
            <a:endParaRPr lang="en-US" dirty="0"/>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67494"/>
            <a:ext cx="109728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609600" y="1882808"/>
            <a:ext cx="10972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388608" y="6480048"/>
            <a:ext cx="2844800" cy="301752"/>
          </a:xfrm>
        </p:spPr>
        <p:txBody>
          <a:bodyPr/>
          <a:lstStyle/>
          <a:p>
            <a:fld id="{6A8F14C0-ED95-4AD9-ABAC-64EDAD728D2F}" type="datetimeFigureOut">
              <a:rPr lang="en-US" smtClean="0"/>
              <a:pPr/>
              <a:t>3/29/2019</a:t>
            </a:fld>
            <a:endParaRPr lang="en-US" dirty="0"/>
          </a:p>
        </p:txBody>
      </p:sp>
      <p:sp>
        <p:nvSpPr>
          <p:cNvPr id="5" name="Footer Placeholder 4"/>
          <p:cNvSpPr>
            <a:spLocks noGrp="1"/>
          </p:cNvSpPr>
          <p:nvPr>
            <p:ph type="ftr" sz="quarter" idx="11"/>
          </p:nvPr>
        </p:nvSpPr>
        <p:spPr>
          <a:xfrm>
            <a:off x="609600" y="6480970"/>
            <a:ext cx="5680075" cy="300831"/>
          </a:xfrm>
        </p:spPr>
        <p:txBody>
          <a:bodyPr/>
          <a:lstStyle/>
          <a:p>
            <a:endParaRPr lang="en-US" dirty="0"/>
          </a:p>
        </p:txBody>
      </p:sp>
      <p:sp>
        <p:nvSpPr>
          <p:cNvPr id="6" name="Slide Number Placeholder 5"/>
          <p:cNvSpPr>
            <a:spLocks noGrp="1"/>
          </p:cNvSpPr>
          <p:nvPr>
            <p:ph type="sldNum" sz="quarter" idx="12"/>
          </p:nvPr>
        </p:nvSpPr>
        <p:spPr/>
        <p:txBody>
          <a:bodyPr/>
          <a:lstStyle/>
          <a:p>
            <a:fld id="{3900798D-B438-4089-AAEA-7BFD1602A75B}" type="slidenum">
              <a:rPr lang="en-US" smtClean="0"/>
              <a:pPr/>
              <a:t>‹#›</a:t>
            </a:fld>
            <a:endParaRPr lang="en-US" dirty="0"/>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9379" y="7035"/>
            <a:ext cx="12173243"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10387963" y="93786"/>
            <a:ext cx="1892949" cy="1725637"/>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9274176" y="6477000"/>
            <a:ext cx="2844800" cy="304800"/>
          </a:xfrm>
        </p:spPr>
        <p:txBody>
          <a:bodyPr/>
          <a:lstStyle/>
          <a:p>
            <a:fld id="{6A8F14C0-ED95-4AD9-ABAC-64EDAD728D2F}" type="datetimeFigureOut">
              <a:rPr lang="en-US" smtClean="0"/>
              <a:pPr/>
              <a:t>3/29/2019</a:t>
            </a:fld>
            <a:endParaRPr lang="en-US" dirty="0"/>
          </a:p>
        </p:txBody>
      </p:sp>
      <p:sp>
        <p:nvSpPr>
          <p:cNvPr id="5" name="Footer Placeholder 4"/>
          <p:cNvSpPr>
            <a:spLocks noGrp="1"/>
          </p:cNvSpPr>
          <p:nvPr>
            <p:ph type="ftr" sz="quarter" idx="11"/>
          </p:nvPr>
        </p:nvSpPr>
        <p:spPr>
          <a:xfrm>
            <a:off x="3492501" y="6480970"/>
            <a:ext cx="5680075" cy="300831"/>
          </a:xfrm>
        </p:spPr>
        <p:txBody>
          <a:bodyPr/>
          <a:lstStyle/>
          <a:p>
            <a:endParaRPr lang="en-US" dirty="0"/>
          </a:p>
        </p:txBody>
      </p:sp>
      <p:sp>
        <p:nvSpPr>
          <p:cNvPr id="6" name="Slide Number Placeholder 5"/>
          <p:cNvSpPr>
            <a:spLocks noGrp="1"/>
          </p:cNvSpPr>
          <p:nvPr>
            <p:ph type="sldNum" sz="quarter" idx="12"/>
          </p:nvPr>
        </p:nvSpPr>
        <p:spPr>
          <a:xfrm>
            <a:off x="11268075" y="809625"/>
            <a:ext cx="670560" cy="300831"/>
          </a:xfrm>
        </p:spPr>
        <p:txBody>
          <a:bodyPr/>
          <a:lstStyle/>
          <a:p>
            <a:fld id="{3900798D-B438-4089-AAEA-7BFD1602A75B}" type="slidenum">
              <a:rPr lang="en-US" smtClean="0"/>
              <a:pPr/>
              <a:t>‹#›</a:t>
            </a:fld>
            <a:endParaRPr lang="en-US" dirty="0"/>
          </a:p>
        </p:txBody>
      </p:sp>
      <p:cxnSp>
        <p:nvCxnSpPr>
          <p:cNvPr id="11" name="Straight Connector 10"/>
          <p:cNvCxnSpPr/>
          <p:nvPr/>
        </p:nvCxnSpPr>
        <p:spPr>
          <a:xfrm rot="10800000">
            <a:off x="8625059" y="9381"/>
            <a:ext cx="3563815"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5"/>
            <a:ext cx="12182621"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508000" y="271465"/>
            <a:ext cx="9652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08000" y="1633536"/>
            <a:ext cx="51816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722438"/>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722438"/>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388608" y="6480969"/>
            <a:ext cx="2844800" cy="301752"/>
          </a:xfrm>
        </p:spPr>
        <p:txBody>
          <a:bodyPr/>
          <a:lstStyle/>
          <a:p>
            <a:fld id="{6A8F14C0-ED95-4AD9-ABAC-64EDAD728D2F}" type="datetimeFigureOut">
              <a:rPr lang="en-US" smtClean="0"/>
              <a:pPr/>
              <a:t>3/29/2019</a:t>
            </a:fld>
            <a:endParaRPr lang="en-US" dirty="0"/>
          </a:p>
        </p:txBody>
      </p:sp>
      <p:sp>
        <p:nvSpPr>
          <p:cNvPr id="6" name="Footer Placeholder 5"/>
          <p:cNvSpPr>
            <a:spLocks noGrp="1"/>
          </p:cNvSpPr>
          <p:nvPr>
            <p:ph type="ftr" sz="quarter" idx="11"/>
          </p:nvPr>
        </p:nvSpPr>
        <p:spPr>
          <a:xfrm>
            <a:off x="609600" y="6480969"/>
            <a:ext cx="5680075" cy="301752"/>
          </a:xfrm>
        </p:spPr>
        <p:txBody>
          <a:bodyPr/>
          <a:lstStyle/>
          <a:p>
            <a:endParaRPr lang="en-US" dirty="0"/>
          </a:p>
        </p:txBody>
      </p:sp>
      <p:sp>
        <p:nvSpPr>
          <p:cNvPr id="7" name="Slide Number Placeholder 6"/>
          <p:cNvSpPr>
            <a:spLocks noGrp="1"/>
          </p:cNvSpPr>
          <p:nvPr>
            <p:ph type="sldNum" sz="quarter" idx="12"/>
          </p:nvPr>
        </p:nvSpPr>
        <p:spPr>
          <a:xfrm>
            <a:off x="10119360" y="6480969"/>
            <a:ext cx="670560" cy="301752"/>
          </a:xfrm>
        </p:spPr>
        <p:txBody>
          <a:bodyPr/>
          <a:lstStyle/>
          <a:p>
            <a:fld id="{3900798D-B438-4089-AAEA-7BFD1602A75B}" type="slidenum">
              <a:rPr lang="en-US" smtClean="0"/>
              <a:pPr/>
              <a:t>‹#›</a:t>
            </a:fld>
            <a:endParaRPr lang="en-US" dirty="0"/>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30931" y="290732"/>
            <a:ext cx="14224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820008" y="290732"/>
            <a:ext cx="774699"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820008" y="3427124"/>
            <a:ext cx="774699"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696307" y="290732"/>
            <a:ext cx="9144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696307" y="3427124"/>
            <a:ext cx="9144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6388608" y="6480969"/>
            <a:ext cx="2840736" cy="301752"/>
          </a:xfrm>
        </p:spPr>
        <p:txBody>
          <a:bodyPr/>
          <a:lstStyle/>
          <a:p>
            <a:fld id="{6A8F14C0-ED95-4AD9-ABAC-64EDAD728D2F}" type="datetimeFigureOut">
              <a:rPr lang="en-US" smtClean="0"/>
              <a:pPr/>
              <a:t>3/29/2019</a:t>
            </a:fld>
            <a:endParaRPr lang="en-US" dirty="0"/>
          </a:p>
        </p:txBody>
      </p:sp>
      <p:sp>
        <p:nvSpPr>
          <p:cNvPr id="8" name="Footer Placeholder 7"/>
          <p:cNvSpPr>
            <a:spLocks noGrp="1"/>
          </p:cNvSpPr>
          <p:nvPr>
            <p:ph type="ftr" sz="quarter" idx="11"/>
          </p:nvPr>
        </p:nvSpPr>
        <p:spPr>
          <a:xfrm>
            <a:off x="609600" y="6480969"/>
            <a:ext cx="5681472" cy="301752"/>
          </a:xfrm>
        </p:spPr>
        <p:txBody>
          <a:bodyPr/>
          <a:lstStyle/>
          <a:p>
            <a:endParaRPr lang="en-US" dirty="0"/>
          </a:p>
        </p:txBody>
      </p:sp>
      <p:sp>
        <p:nvSpPr>
          <p:cNvPr id="9" name="Slide Number Placeholder 8"/>
          <p:cNvSpPr>
            <a:spLocks noGrp="1"/>
          </p:cNvSpPr>
          <p:nvPr>
            <p:ph type="sldNum" sz="quarter" idx="12"/>
          </p:nvPr>
        </p:nvSpPr>
        <p:spPr>
          <a:xfrm>
            <a:off x="10119360" y="6483096"/>
            <a:ext cx="670560" cy="301752"/>
          </a:xfrm>
        </p:spPr>
        <p:txBody>
          <a:bodyPr/>
          <a:lstStyle>
            <a:lvl1pPr algn="ctr">
              <a:defRPr/>
            </a:lvl1pPr>
          </a:lstStyle>
          <a:p>
            <a:fld id="{3900798D-B438-4089-AAEA-7BFD1602A75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A8F14C0-ED95-4AD9-ABAC-64EDAD728D2F}" type="datetimeFigureOut">
              <a:rPr lang="en-US" smtClean="0"/>
              <a:pPr/>
              <a:t>3/29/2019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900798D-B438-4089-AAEA-7BFD1602A75B}" type="slidenum">
              <a:rPr lang="en-US" smtClean="0"/>
              <a:pPr/>
              <a:t>‹#›</a:t>
            </a:fld>
            <a:endParaRPr lang="en-US" dirty="0"/>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388608" y="6480969"/>
            <a:ext cx="2844800" cy="301752"/>
          </a:xfrm>
        </p:spPr>
        <p:txBody>
          <a:bodyPr/>
          <a:lstStyle/>
          <a:p>
            <a:fld id="{6A8F14C0-ED95-4AD9-ABAC-64EDAD728D2F}" type="datetimeFigureOut">
              <a:rPr lang="en-US" smtClean="0"/>
              <a:pPr/>
              <a:t>3/29/2019</a:t>
            </a:fld>
            <a:endParaRPr lang="en-US" dirty="0"/>
          </a:p>
        </p:txBody>
      </p:sp>
      <p:sp>
        <p:nvSpPr>
          <p:cNvPr id="3" name="Footer Placeholder 2"/>
          <p:cNvSpPr>
            <a:spLocks noGrp="1"/>
          </p:cNvSpPr>
          <p:nvPr>
            <p:ph type="ftr" sz="quarter" idx="11"/>
          </p:nvPr>
        </p:nvSpPr>
        <p:spPr>
          <a:xfrm>
            <a:off x="609600" y="6481891"/>
            <a:ext cx="5680075" cy="300831"/>
          </a:xfrm>
        </p:spPr>
        <p:txBody>
          <a:bodyPr/>
          <a:lstStyle/>
          <a:p>
            <a:endParaRPr lang="en-US" dirty="0"/>
          </a:p>
        </p:txBody>
      </p:sp>
      <p:sp>
        <p:nvSpPr>
          <p:cNvPr id="4" name="Slide Number Placeholder 3"/>
          <p:cNvSpPr>
            <a:spLocks noGrp="1"/>
          </p:cNvSpPr>
          <p:nvPr>
            <p:ph type="sldNum" sz="quarter" idx="12"/>
          </p:nvPr>
        </p:nvSpPr>
        <p:spPr>
          <a:xfrm>
            <a:off x="10119360" y="6480969"/>
            <a:ext cx="670560" cy="301752"/>
          </a:xfrm>
        </p:spPr>
        <p:txBody>
          <a:bodyPr/>
          <a:lstStyle/>
          <a:p>
            <a:fld id="{3900798D-B438-4089-AAEA-7BFD1602A75B}" type="slidenum">
              <a:rPr lang="en-US" smtClean="0"/>
              <a:pPr/>
              <a:t>‹#›</a:t>
            </a:fld>
            <a:endParaRPr lang="en-US" dirty="0"/>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92608" y="367664"/>
            <a:ext cx="12192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514475" y="367664"/>
            <a:ext cx="32512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868333" y="320040"/>
            <a:ext cx="7034784"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371968" y="6556248"/>
            <a:ext cx="2844800" cy="301752"/>
          </a:xfrm>
        </p:spPr>
        <p:txBody>
          <a:bodyPr/>
          <a:lstStyle>
            <a:lvl1pPr>
              <a:defRPr sz="900"/>
            </a:lvl1pPr>
          </a:lstStyle>
          <a:p>
            <a:fld id="{6A8F14C0-ED95-4AD9-ABAC-64EDAD728D2F}" type="datetimeFigureOut">
              <a:rPr lang="en-US" smtClean="0"/>
              <a:pPr/>
              <a:t>3/29/2019</a:t>
            </a:fld>
            <a:endParaRPr lang="en-US" dirty="0"/>
          </a:p>
        </p:txBody>
      </p:sp>
      <p:sp>
        <p:nvSpPr>
          <p:cNvPr id="6" name="Footer Placeholder 5"/>
          <p:cNvSpPr>
            <a:spLocks noGrp="1"/>
          </p:cNvSpPr>
          <p:nvPr>
            <p:ph type="ftr" sz="quarter" idx="11"/>
          </p:nvPr>
        </p:nvSpPr>
        <p:spPr>
          <a:xfrm>
            <a:off x="1514475" y="6556248"/>
            <a:ext cx="6857493" cy="301752"/>
          </a:xfrm>
        </p:spPr>
        <p:txBody>
          <a:bodyPr/>
          <a:lstStyle>
            <a:lvl1pPr>
              <a:defRPr sz="900"/>
            </a:lvl1pPr>
          </a:lstStyle>
          <a:p>
            <a:endParaRPr lang="en-US" dirty="0"/>
          </a:p>
        </p:txBody>
      </p:sp>
      <p:sp>
        <p:nvSpPr>
          <p:cNvPr id="7" name="Slide Number Placeholder 6"/>
          <p:cNvSpPr>
            <a:spLocks noGrp="1"/>
          </p:cNvSpPr>
          <p:nvPr>
            <p:ph type="sldNum" sz="quarter" idx="12"/>
          </p:nvPr>
        </p:nvSpPr>
        <p:spPr>
          <a:xfrm>
            <a:off x="11214101" y="6556248"/>
            <a:ext cx="670560" cy="301752"/>
          </a:xfrm>
        </p:spPr>
        <p:txBody>
          <a:bodyPr/>
          <a:lstStyle>
            <a:lvl1pPr>
              <a:defRPr sz="900"/>
            </a:lvl1pPr>
          </a:lstStyle>
          <a:p>
            <a:fld id="{3900798D-B438-4089-AAEA-7BFD1602A75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92608" y="150896"/>
            <a:ext cx="12192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517649" y="373966"/>
            <a:ext cx="9777984"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524000" y="5867400"/>
            <a:ext cx="9777984"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8144256" y="6556248"/>
            <a:ext cx="2804160" cy="301752"/>
          </a:xfrm>
        </p:spPr>
        <p:txBody>
          <a:bodyPr/>
          <a:lstStyle>
            <a:lvl1pPr>
              <a:defRPr sz="900"/>
            </a:lvl1pPr>
          </a:lstStyle>
          <a:p>
            <a:fld id="{6A8F14C0-ED95-4AD9-ABAC-64EDAD728D2F}" type="datetimeFigureOut">
              <a:rPr lang="en-US" smtClean="0"/>
              <a:pPr/>
              <a:t>3/29/2019</a:t>
            </a:fld>
            <a:endParaRPr lang="en-US" dirty="0"/>
          </a:p>
        </p:txBody>
      </p:sp>
      <p:sp>
        <p:nvSpPr>
          <p:cNvPr id="6" name="Footer Placeholder 5"/>
          <p:cNvSpPr>
            <a:spLocks noGrp="1"/>
          </p:cNvSpPr>
          <p:nvPr>
            <p:ph type="ftr" sz="quarter" idx="11"/>
          </p:nvPr>
        </p:nvSpPr>
        <p:spPr>
          <a:xfrm>
            <a:off x="1560576" y="6557169"/>
            <a:ext cx="6597429" cy="301752"/>
          </a:xfrm>
        </p:spPr>
        <p:txBody>
          <a:bodyPr/>
          <a:lstStyle>
            <a:lvl1pPr>
              <a:defRPr sz="900"/>
            </a:lvl1pPr>
          </a:lstStyle>
          <a:p>
            <a:endParaRPr lang="en-US" dirty="0"/>
          </a:p>
        </p:txBody>
      </p:sp>
      <p:sp>
        <p:nvSpPr>
          <p:cNvPr id="7" name="Slide Number Placeholder 6"/>
          <p:cNvSpPr>
            <a:spLocks noGrp="1"/>
          </p:cNvSpPr>
          <p:nvPr>
            <p:ph type="sldNum" sz="quarter" idx="12"/>
          </p:nvPr>
        </p:nvSpPr>
        <p:spPr>
          <a:xfrm>
            <a:off x="10956256" y="6556248"/>
            <a:ext cx="487680" cy="301752"/>
          </a:xfrm>
        </p:spPr>
        <p:txBody>
          <a:bodyPr/>
          <a:lstStyle>
            <a:lvl1pPr algn="ctr">
              <a:defRPr sz="900"/>
            </a:lvl1pPr>
          </a:lstStyle>
          <a:p>
            <a:fld id="{3900798D-B438-4089-AAEA-7BFD1602A75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A8F14C0-ED95-4AD9-ABAC-64EDAD728D2F}" type="datetimeFigureOut">
              <a:rPr lang="en-US" smtClean="0"/>
              <a:pPr/>
              <a:t>3/29/2019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00798D-B438-4089-AAEA-7BFD1602A75B}" type="slidenum">
              <a:rPr lang="en-US" smtClean="0"/>
              <a:pPr/>
              <a:t>‹#›</a:t>
            </a:fld>
            <a:endParaRPr lang="en-US" dirty="0"/>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381000"/>
            <a:ext cx="2540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381000"/>
            <a:ext cx="83312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A8F14C0-ED95-4AD9-ABAC-64EDAD728D2F}" type="datetimeFigureOut">
              <a:rPr lang="en-US" smtClean="0"/>
              <a:pPr/>
              <a:t>3/29/2019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00798D-B438-4089-AAEA-7BFD1602A75B}" type="slidenum">
              <a:rPr lang="en-US" smtClean="0"/>
              <a:pPr/>
              <a:t>‹#›</a:t>
            </a:fld>
            <a:endParaRPr lang="en-US" dirty="0"/>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9379" y="14069"/>
            <a:ext cx="12173243"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5"/>
            <a:ext cx="12182621"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8625059" y="4948410"/>
            <a:ext cx="3563815"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609600" y="267494"/>
            <a:ext cx="109728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882808"/>
            <a:ext cx="109728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388608" y="6480969"/>
            <a:ext cx="2844800" cy="301752"/>
          </a:xfrm>
          <a:prstGeom prst="rect">
            <a:avLst/>
          </a:prstGeom>
        </p:spPr>
        <p:txBody>
          <a:bodyPr vert="horz" anchor="b"/>
          <a:lstStyle>
            <a:lvl1pPr algn="l" eaLnBrk="1" latinLnBrk="0" hangingPunct="1">
              <a:defRPr kumimoji="0" sz="1000" b="0">
                <a:solidFill>
                  <a:schemeClr val="tx1"/>
                </a:solidFill>
              </a:defRPr>
            </a:lvl1pPr>
          </a:lstStyle>
          <a:p>
            <a:fld id="{6A8F14C0-ED95-4AD9-ABAC-64EDAD728D2F}" type="datetimeFigureOut">
              <a:rPr lang="en-US" smtClean="0"/>
              <a:pPr/>
              <a:t>3/29/2019</a:t>
            </a:fld>
            <a:endParaRPr lang="en-US" dirty="0"/>
          </a:p>
        </p:txBody>
      </p:sp>
      <p:sp>
        <p:nvSpPr>
          <p:cNvPr id="3" name="Footer Placeholder 2"/>
          <p:cNvSpPr>
            <a:spLocks noGrp="1"/>
          </p:cNvSpPr>
          <p:nvPr>
            <p:ph type="ftr" sz="quarter" idx="3"/>
          </p:nvPr>
        </p:nvSpPr>
        <p:spPr>
          <a:xfrm>
            <a:off x="609600" y="6481891"/>
            <a:ext cx="5680075" cy="300831"/>
          </a:xfrm>
          <a:prstGeom prst="rect">
            <a:avLst/>
          </a:prstGeom>
        </p:spPr>
        <p:txBody>
          <a:bodyPr vert="horz" anchor="b"/>
          <a:lstStyle>
            <a:lvl1pPr algn="r" eaLnBrk="1" latinLnBrk="0" hangingPunct="1">
              <a:defRPr kumimoji="0" sz="1000">
                <a:solidFill>
                  <a:schemeClr val="tx1"/>
                </a:solidFill>
              </a:defRPr>
            </a:lvl1pPr>
          </a:lstStyle>
          <a:p>
            <a:endParaRPr lang="en-US" dirty="0"/>
          </a:p>
        </p:txBody>
      </p:sp>
      <p:sp>
        <p:nvSpPr>
          <p:cNvPr id="23" name="Slide Number Placeholder 22"/>
          <p:cNvSpPr>
            <a:spLocks noGrp="1"/>
          </p:cNvSpPr>
          <p:nvPr>
            <p:ph type="sldNum" sz="quarter" idx="4"/>
          </p:nvPr>
        </p:nvSpPr>
        <p:spPr>
          <a:xfrm>
            <a:off x="10119360" y="6480969"/>
            <a:ext cx="670560" cy="301752"/>
          </a:xfrm>
          <a:prstGeom prst="rect">
            <a:avLst/>
          </a:prstGeom>
        </p:spPr>
        <p:txBody>
          <a:bodyPr vert="horz" anchor="b"/>
          <a:lstStyle>
            <a:lvl1pPr algn="ctr" eaLnBrk="1" latinLnBrk="0" hangingPunct="1">
              <a:defRPr kumimoji="0" sz="1200">
                <a:solidFill>
                  <a:schemeClr val="tx1"/>
                </a:solidFill>
              </a:defRPr>
            </a:lvl1pPr>
          </a:lstStyle>
          <a:p>
            <a:fld id="{3900798D-B438-4089-AAEA-7BFD1602A75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ransition spd="slow">
    <p:fade/>
  </p:transition>
  <p:timing>
    <p:tnLst>
      <p:par>
        <p:cTn id="1" dur="indefinite" restart="never" nodeType="tmRoot"/>
      </p:par>
    </p:tnLst>
  </p:timing>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uptodate.com/contents/intermittent-explosive-disorder-in-adults-treatment-and-prognosis" TargetMode="External"/><Relationship Id="rId2" Type="http://schemas.openxmlformats.org/officeDocument/2006/relationships/hyperlink" Target="https://psychcentral.com/lib/what-causes-intermittent-explosive-disorder/" TargetMode="External"/><Relationship Id="rId1" Type="http://schemas.openxmlformats.org/officeDocument/2006/relationships/slideLayout" Target="../slideLayouts/slideLayout2.xml"/><Relationship Id="rId4" Type="http://schemas.openxmlformats.org/officeDocument/2006/relationships/hyperlink" Target="https://www.madinamerica.com/2015/08/intermittent-explosive-disorder-the-illness-that-goes-on-grow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48640"/>
            <a:ext cx="10820400" cy="5670045"/>
          </a:xfrm>
        </p:spPr>
        <p:txBody>
          <a:bodyPr/>
          <a:lstStyle/>
          <a:p>
            <a:pPr algn="ctr"/>
            <a:endParaRPr lang="en-US" dirty="0" smtClean="0">
              <a:solidFill>
                <a:srgbClr val="FF0000"/>
              </a:solidFill>
              <a:latin typeface="Algerian" pitchFamily="82" charset="0"/>
              <a:cs typeface="Times New Roman" panose="02020603050405020304" pitchFamily="18" charset="0"/>
            </a:endParaRPr>
          </a:p>
          <a:p>
            <a:pPr algn="ctr"/>
            <a:endParaRPr lang="en-US" dirty="0" smtClean="0">
              <a:solidFill>
                <a:srgbClr val="FF0000"/>
              </a:solidFill>
              <a:latin typeface="Algerian" pitchFamily="82" charset="0"/>
              <a:cs typeface="Times New Roman" panose="02020603050405020304" pitchFamily="18" charset="0"/>
            </a:endParaRPr>
          </a:p>
          <a:p>
            <a:pPr algn="ctr"/>
            <a:endParaRPr lang="en-US" dirty="0" smtClean="0">
              <a:solidFill>
                <a:srgbClr val="FF0000"/>
              </a:solidFill>
              <a:latin typeface="Algerian" pitchFamily="82" charset="0"/>
              <a:cs typeface="Times New Roman" panose="02020603050405020304" pitchFamily="18" charset="0"/>
            </a:endParaRPr>
          </a:p>
          <a:p>
            <a:pPr algn="ctr"/>
            <a:r>
              <a:rPr lang="en-US" dirty="0" smtClean="0">
                <a:solidFill>
                  <a:srgbClr val="FF0000"/>
                </a:solidFill>
                <a:latin typeface="Algerian" pitchFamily="82" charset="0"/>
                <a:cs typeface="Times New Roman" panose="02020603050405020304" pitchFamily="18" charset="0"/>
              </a:rPr>
              <a:t>Intermittent Explosive Disorder</a:t>
            </a:r>
          </a:p>
          <a:p>
            <a:pPr algn="ctr"/>
            <a:r>
              <a:rPr lang="en-US" dirty="0" smtClean="0">
                <a:latin typeface="Algerian" pitchFamily="82" charset="0"/>
              </a:rPr>
              <a:t>Student’s Name</a:t>
            </a:r>
          </a:p>
          <a:p>
            <a:pPr algn="ctr"/>
            <a:r>
              <a:rPr lang="en-US" dirty="0" smtClean="0">
                <a:latin typeface="Algerian" pitchFamily="82" charset="0"/>
              </a:rPr>
              <a:t>University Affiliation</a:t>
            </a:r>
          </a:p>
          <a:p>
            <a:pPr algn="ctr"/>
            <a:r>
              <a:rPr lang="en-US" dirty="0" smtClean="0">
                <a:latin typeface="Algerian" pitchFamily="82" charset="0"/>
              </a:rPr>
              <a:t>Course Name</a:t>
            </a:r>
          </a:p>
          <a:p>
            <a:pPr algn="ctr"/>
            <a:r>
              <a:rPr lang="en-US" dirty="0" smtClean="0">
                <a:latin typeface="Algerian" pitchFamily="82" charset="0"/>
              </a:rPr>
              <a:t>Professor’s Name</a:t>
            </a:r>
          </a:p>
          <a:p>
            <a:pPr algn="ctr"/>
            <a:r>
              <a:rPr lang="en-US" dirty="0" smtClean="0">
                <a:latin typeface="Algerian" pitchFamily="82" charset="0"/>
              </a:rPr>
              <a:t>Date</a:t>
            </a:r>
            <a:endParaRPr lang="en-US" dirty="0">
              <a:latin typeface="Algerian" pitchFamily="82" charset="0"/>
            </a:endParaRPr>
          </a:p>
        </p:txBody>
      </p:sp>
    </p:spTree>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9E24BD-6BB2-402A-AAC7-5A5EEF61BCB6}"/>
              </a:ext>
            </a:extLst>
          </p:cNvPr>
          <p:cNvSpPr>
            <a:spLocks noGrp="1"/>
          </p:cNvSpPr>
          <p:nvPr>
            <p:ph type="title"/>
          </p:nvPr>
        </p:nvSpPr>
        <p:spPr/>
        <p:txBody>
          <a:bodyPr/>
          <a:lstStyle/>
          <a:p>
            <a:r>
              <a:rPr lang="en-US" sz="3600" dirty="0" smtClean="0">
                <a:solidFill>
                  <a:schemeClr val="tx1"/>
                </a:solidFill>
                <a:latin typeface="Times New Roman" panose="02020603050405020304" pitchFamily="18" charset="0"/>
                <a:cs typeface="Times New Roman" panose="02020603050405020304" pitchFamily="18" charset="0"/>
              </a:rPr>
              <a:t>Intermittent </a:t>
            </a:r>
            <a:r>
              <a:rPr lang="en-US" sz="3600" dirty="0">
                <a:solidFill>
                  <a:schemeClr val="tx1"/>
                </a:solidFill>
                <a:latin typeface="Times New Roman" panose="02020603050405020304" pitchFamily="18" charset="0"/>
                <a:cs typeface="Times New Roman" panose="02020603050405020304" pitchFamily="18" charset="0"/>
              </a:rPr>
              <a:t>Explosive </a:t>
            </a:r>
            <a:r>
              <a:rPr lang="en-US" sz="3600" dirty="0" smtClean="0">
                <a:solidFill>
                  <a:schemeClr val="tx1"/>
                </a:solidFill>
                <a:latin typeface="Times New Roman" panose="02020603050405020304" pitchFamily="18" charset="0"/>
                <a:cs typeface="Times New Roman" panose="02020603050405020304" pitchFamily="18" charset="0"/>
              </a:rPr>
              <a:t>Disorder</a:t>
            </a:r>
            <a:endParaRPr lang="en-US" dirty="0">
              <a:solidFill>
                <a:schemeClr val="tx1"/>
              </a:solidFill>
            </a:endParaRPr>
          </a:p>
        </p:txBody>
      </p:sp>
      <p:sp>
        <p:nvSpPr>
          <p:cNvPr id="3" name="Content Placeholder 2">
            <a:extLst>
              <a:ext uri="{FF2B5EF4-FFF2-40B4-BE49-F238E27FC236}">
                <a16:creationId xmlns="" xmlns:a16="http://schemas.microsoft.com/office/drawing/2014/main" id="{BDF42169-49B9-4EE0-8B90-F3C7477C1D76}"/>
              </a:ext>
            </a:extLst>
          </p:cNvPr>
          <p:cNvSpPr>
            <a:spLocks noGrp="1"/>
          </p:cNvSpPr>
          <p:nvPr>
            <p:ph sz="half" idx="1"/>
          </p:nvPr>
        </p:nvSpPr>
        <p:spPr/>
        <p:txBody>
          <a:bodyPr>
            <a:normAutofit/>
          </a:bodyPr>
          <a:lstStyle/>
          <a:p>
            <a:r>
              <a:rPr lang="en-US" dirty="0">
                <a:solidFill>
                  <a:schemeClr val="tx1"/>
                </a:solidFill>
              </a:rPr>
              <a:t> </a:t>
            </a:r>
            <a:r>
              <a:rPr lang="en-US" sz="2400" dirty="0">
                <a:solidFill>
                  <a:schemeClr val="tx1"/>
                </a:solidFill>
                <a:latin typeface="Times New Roman" panose="02020603050405020304" pitchFamily="18" charset="0"/>
                <a:cs typeface="Times New Roman" panose="02020603050405020304" pitchFamily="18" charset="0"/>
              </a:rPr>
              <a:t>Intermittent explosive disorder is one of several impulse control disorders that are marked by problems controlling emotions and behaviors, and result in behaviors that violate social norms and the rights of others. </a:t>
            </a:r>
            <a:endParaRPr lang="en-US" sz="2400" dirty="0" smtClean="0">
              <a:solidFill>
                <a:schemeClr val="tx1"/>
              </a:solidFill>
              <a:latin typeface="Times New Roman" panose="02020603050405020304" pitchFamily="18" charset="0"/>
              <a:cs typeface="Times New Roman" panose="02020603050405020304" pitchFamily="18" charset="0"/>
            </a:endParaRPr>
          </a:p>
          <a:p>
            <a:r>
              <a:rPr lang="en-US" sz="2400" dirty="0" smtClean="0">
                <a:solidFill>
                  <a:schemeClr val="tx1"/>
                </a:solidFill>
                <a:latin typeface="Times New Roman" panose="02020603050405020304" pitchFamily="18" charset="0"/>
                <a:cs typeface="Times New Roman" panose="02020603050405020304" pitchFamily="18" charset="0"/>
              </a:rPr>
              <a:t>Patients </a:t>
            </a:r>
            <a:r>
              <a:rPr lang="en-US" sz="2400" dirty="0">
                <a:solidFill>
                  <a:schemeClr val="tx1"/>
                </a:solidFill>
                <a:latin typeface="Times New Roman" panose="02020603050405020304" pitchFamily="18" charset="0"/>
                <a:cs typeface="Times New Roman" panose="02020603050405020304" pitchFamily="18" charset="0"/>
              </a:rPr>
              <a:t>with intermittent explosive disorder are periodically unable to restrain impulses that result in verbal or physical aggression (</a:t>
            </a:r>
            <a:r>
              <a:rPr lang="es-ES" sz="2400" dirty="0">
                <a:solidFill>
                  <a:schemeClr val="tx1"/>
                </a:solidFill>
                <a:latin typeface="Times New Roman" panose="02020603050405020304" pitchFamily="18" charset="0"/>
                <a:cs typeface="Times New Roman" panose="02020603050405020304" pitchFamily="18" charset="0"/>
              </a:rPr>
              <a:t>Coccaro, McElroy &amp; Solomon, 2016)</a:t>
            </a:r>
          </a:p>
        </p:txBody>
      </p:sp>
      <p:pic>
        <p:nvPicPr>
          <p:cNvPr id="6" name="Content Placeholder 5" descr="rejhytkuty.png"/>
          <p:cNvPicPr>
            <a:picLocks noGrp="1" noChangeAspect="1"/>
          </p:cNvPicPr>
          <p:nvPr>
            <p:ph sz="half" idx="2"/>
          </p:nvPr>
        </p:nvPicPr>
        <p:blipFill>
          <a:blip r:embed="rId3"/>
          <a:stretch>
            <a:fillRect/>
          </a:stretch>
        </p:blipFill>
        <p:spPr>
          <a:xfrm>
            <a:off x="6556542" y="2037347"/>
            <a:ext cx="5263816" cy="3007895"/>
          </a:xfrm>
        </p:spPr>
      </p:pic>
    </p:spTree>
    <p:extLst>
      <p:ext uri="{BB962C8B-B14F-4D97-AF65-F5344CB8AC3E}">
        <p14:creationId xmlns="" xmlns:p14="http://schemas.microsoft.com/office/powerpoint/2010/main" val="959043743"/>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6A3975-15B7-4645-B71F-43704FA16D13}"/>
              </a:ext>
            </a:extLst>
          </p:cNvPr>
          <p:cNvSpPr>
            <a:spLocks noGrp="1"/>
          </p:cNvSpPr>
          <p:nvPr>
            <p:ph type="title"/>
          </p:nvPr>
        </p:nvSpPr>
        <p:spPr>
          <a:xfrm>
            <a:off x="838200" y="365125"/>
            <a:ext cx="10515600" cy="640715"/>
          </a:xfrm>
        </p:spPr>
        <p:txBody>
          <a:bodyPr>
            <a:normAutofit fontScale="90000"/>
          </a:bodyPr>
          <a:lstStyle/>
          <a:p>
            <a:r>
              <a:rPr lang="en-US" dirty="0">
                <a:solidFill>
                  <a:schemeClr val="tx1"/>
                </a:solidFill>
                <a:latin typeface="Times New Roman" panose="02020603050405020304" pitchFamily="18" charset="0"/>
                <a:cs typeface="Times New Roman" panose="02020603050405020304" pitchFamily="18" charset="0"/>
              </a:rPr>
              <a:t>		Biological Factors of IED:</a:t>
            </a:r>
          </a:p>
        </p:txBody>
      </p:sp>
      <p:sp>
        <p:nvSpPr>
          <p:cNvPr id="4" name="Content Placeholder 3">
            <a:extLst>
              <a:ext uri="{FF2B5EF4-FFF2-40B4-BE49-F238E27FC236}">
                <a16:creationId xmlns="" xmlns:a16="http://schemas.microsoft.com/office/drawing/2014/main" id="{EC28A693-77A7-475E-908B-4ED7637E43C1}"/>
              </a:ext>
            </a:extLst>
          </p:cNvPr>
          <p:cNvSpPr>
            <a:spLocks noGrp="1"/>
          </p:cNvSpPr>
          <p:nvPr>
            <p:ph sz="half" idx="1"/>
          </p:nvPr>
        </p:nvSpPr>
        <p:spPr>
          <a:xfrm>
            <a:off x="838200" y="1201782"/>
            <a:ext cx="5181600" cy="5656217"/>
          </a:xfrm>
        </p:spPr>
        <p:txBody>
          <a:bodyPr>
            <a:noAutofit/>
          </a:bodyPr>
          <a:lstStyle/>
          <a:p>
            <a:pPr>
              <a:buFont typeface="Wingdings" panose="05000000000000000000" pitchFamily="2" charset="2"/>
              <a:buChar char="v"/>
            </a:pPr>
            <a:r>
              <a:rPr lang="en-US" sz="2000" dirty="0">
                <a:solidFill>
                  <a:schemeClr val="tx1"/>
                </a:solidFill>
                <a:latin typeface="Times New Roman" panose="02020603050405020304" pitchFamily="18" charset="0"/>
                <a:cs typeface="Times New Roman" panose="02020603050405020304" pitchFamily="18" charset="0"/>
              </a:rPr>
              <a:t>Like most medical disorders, intermittent explosive disorder probably is caused by several factors</a:t>
            </a:r>
            <a:r>
              <a:rPr lang="en-US" sz="2000" dirty="0" smtClean="0">
                <a:solidFill>
                  <a:schemeClr val="tx1"/>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a:solidFill>
                  <a:schemeClr val="tx1"/>
                </a:solidFill>
                <a:latin typeface="Times New Roman" panose="02020603050405020304" pitchFamily="18" charset="0"/>
                <a:cs typeface="Times New Roman" panose="02020603050405020304" pitchFamily="18" charset="0"/>
              </a:rPr>
              <a:t>While scientists do not know the exact causes of the disorder, it is clear that physical and emotional factors play roles in its development. </a:t>
            </a:r>
            <a:endParaRPr lang="en-US" sz="2000" dirty="0" smtClean="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Childhood </a:t>
            </a:r>
            <a:r>
              <a:rPr lang="en-US" sz="2000" dirty="0">
                <a:solidFill>
                  <a:schemeClr val="tx1"/>
                </a:solidFill>
                <a:latin typeface="Times New Roman" panose="02020603050405020304" pitchFamily="18" charset="0"/>
                <a:cs typeface="Times New Roman" panose="02020603050405020304" pitchFamily="18" charset="0"/>
              </a:rPr>
              <a:t>trauma may also be an important precursor to this disorder (Ploskin, 2016).</a:t>
            </a:r>
          </a:p>
          <a:p>
            <a:pPr marL="0" indent="0">
              <a:buNone/>
            </a:pPr>
            <a:r>
              <a:rPr lang="en-US" sz="2000" dirty="0">
                <a:solidFill>
                  <a:schemeClr val="tx1"/>
                </a:solidFill>
                <a:latin typeface="Times New Roman" panose="02020603050405020304" pitchFamily="18" charset="0"/>
                <a:cs typeface="Times New Roman" panose="02020603050405020304" pitchFamily="18" charset="0"/>
              </a:rPr>
              <a:t>Theories about biological or physical causes of intermittent explosive disorder implicate:</a:t>
            </a:r>
          </a:p>
          <a:p>
            <a:pPr>
              <a:buFont typeface="Wingdings" panose="05000000000000000000" pitchFamily="2" charset="2"/>
              <a:buChar char="v"/>
            </a:pPr>
            <a:r>
              <a:rPr lang="en-US" sz="2000" dirty="0">
                <a:solidFill>
                  <a:schemeClr val="tx1"/>
                </a:solidFill>
                <a:latin typeface="Times New Roman" panose="02020603050405020304" pitchFamily="18" charset="0"/>
                <a:cs typeface="Times New Roman" panose="02020603050405020304" pitchFamily="18" charset="0"/>
              </a:rPr>
              <a:t>    Dysfunctional neurotransmitters, or brain chemicals, such as serotonin</a:t>
            </a:r>
          </a:p>
          <a:p>
            <a:pPr>
              <a:buFont typeface="Wingdings" panose="05000000000000000000" pitchFamily="2" charset="2"/>
              <a:buChar char="v"/>
            </a:pPr>
            <a:r>
              <a:rPr lang="en-US" sz="2000" dirty="0">
                <a:solidFill>
                  <a:schemeClr val="tx1"/>
                </a:solidFill>
                <a:latin typeface="Times New Roman" panose="02020603050405020304" pitchFamily="18" charset="0"/>
                <a:cs typeface="Times New Roman" panose="02020603050405020304" pitchFamily="18" charset="0"/>
              </a:rPr>
              <a:t>    </a:t>
            </a:r>
          </a:p>
        </p:txBody>
      </p:sp>
      <p:pic>
        <p:nvPicPr>
          <p:cNvPr id="7" name="Content Placeholder 6" descr="trhtrjtryu.jpg"/>
          <p:cNvPicPr>
            <a:picLocks noGrp="1" noChangeAspect="1"/>
          </p:cNvPicPr>
          <p:nvPr>
            <p:ph sz="half" idx="2"/>
          </p:nvPr>
        </p:nvPicPr>
        <p:blipFill>
          <a:blip r:embed="rId2"/>
          <a:stretch>
            <a:fillRect/>
          </a:stretch>
        </p:blipFill>
        <p:spPr>
          <a:xfrm>
            <a:off x="7747668" y="1576816"/>
            <a:ext cx="4444332" cy="4156983"/>
          </a:xfrm>
        </p:spPr>
      </p:pic>
    </p:spTree>
    <p:extLst>
      <p:ext uri="{BB962C8B-B14F-4D97-AF65-F5344CB8AC3E}">
        <p14:creationId xmlns="" xmlns:p14="http://schemas.microsoft.com/office/powerpoint/2010/main" val="591157477"/>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factors cont’</a:t>
            </a:r>
            <a:endParaRPr lang="en-US" dirty="0"/>
          </a:p>
        </p:txBody>
      </p:sp>
      <p:sp>
        <p:nvSpPr>
          <p:cNvPr id="3" name="Content Placeholder 2"/>
          <p:cNvSpPr>
            <a:spLocks noGrp="1"/>
          </p:cNvSpPr>
          <p:nvPr>
            <p:ph sz="half" idx="1"/>
          </p:nvPr>
        </p:nvSpPr>
        <p:spPr/>
        <p:txBody>
          <a:bodyPr>
            <a:normAutofit fontScale="85000" lnSpcReduction="10000"/>
          </a:bodyPr>
          <a:lstStyle/>
          <a:p>
            <a:pPr>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Hormones such as testosterone</a:t>
            </a:r>
          </a:p>
          <a:p>
            <a:pPr>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Regions of the brain linked to emotions and memory, such as the limbic system, or to planning and controlling impulses, such as the frontal lobes</a:t>
            </a:r>
          </a:p>
          <a:p>
            <a:pPr>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People might either inherit or develop these physical/biological vulnerabilities, which are sometimes associated with mild neurological abnormalities.</a:t>
            </a:r>
          </a:p>
          <a:p>
            <a:pPr>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Predisposing factors in childhood include exposure to drugs or alcohol, head trauma, seizures and brain infections or inflammations (</a:t>
            </a:r>
            <a:r>
              <a:rPr lang="en-US" dirty="0" err="1" smtClean="0">
                <a:solidFill>
                  <a:schemeClr val="tx1"/>
                </a:solidFill>
                <a:latin typeface="Times New Roman" panose="02020603050405020304" pitchFamily="18" charset="0"/>
                <a:cs typeface="Times New Roman" panose="02020603050405020304" pitchFamily="18" charset="0"/>
              </a:rPr>
              <a:t>Ploskin</a:t>
            </a:r>
            <a:r>
              <a:rPr lang="en-US" dirty="0" smtClean="0">
                <a:solidFill>
                  <a:schemeClr val="tx1"/>
                </a:solidFill>
                <a:latin typeface="Times New Roman" panose="02020603050405020304" pitchFamily="18" charset="0"/>
                <a:cs typeface="Times New Roman" panose="02020603050405020304" pitchFamily="18" charset="0"/>
              </a:rPr>
              <a:t>, 2016).</a:t>
            </a:r>
          </a:p>
          <a:p>
            <a:endParaRPr lang="en-US" dirty="0"/>
          </a:p>
        </p:txBody>
      </p:sp>
      <p:pic>
        <p:nvPicPr>
          <p:cNvPr id="5" name="Content Placeholder 4" descr="thyturyyr.jpg"/>
          <p:cNvPicPr>
            <a:picLocks noGrp="1" noChangeAspect="1"/>
          </p:cNvPicPr>
          <p:nvPr>
            <p:ph sz="half" idx="2"/>
          </p:nvPr>
        </p:nvPicPr>
        <p:blipFill>
          <a:blip r:embed="rId2"/>
          <a:stretch>
            <a:fillRect/>
          </a:stretch>
        </p:blipFill>
        <p:spPr>
          <a:xfrm>
            <a:off x="6763252" y="2149643"/>
            <a:ext cx="5428748" cy="2714374"/>
          </a:xfrm>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latin typeface="Times New Roman" panose="02020603050405020304" pitchFamily="18" charset="0"/>
                <a:cs typeface="Times New Roman" panose="02020603050405020304" pitchFamily="18" charset="0"/>
              </a:rPr>
              <a:t>Emotional or psychological causes</a:t>
            </a:r>
            <a:br>
              <a:rPr lang="en-US" dirty="0" smtClean="0">
                <a:solidFill>
                  <a:schemeClr val="tx1"/>
                </a:solidFill>
                <a:latin typeface="Times New Roman" panose="02020603050405020304" pitchFamily="18" charset="0"/>
                <a:cs typeface="Times New Roman" panose="02020603050405020304" pitchFamily="18" charset="0"/>
              </a:rPr>
            </a:br>
            <a:endParaRPr lang="en-US" dirty="0"/>
          </a:p>
        </p:txBody>
      </p:sp>
      <p:sp>
        <p:nvSpPr>
          <p:cNvPr id="5" name="Content Placeholder 4">
            <a:extLst>
              <a:ext uri="{FF2B5EF4-FFF2-40B4-BE49-F238E27FC236}">
                <a16:creationId xmlns="" xmlns:a16="http://schemas.microsoft.com/office/drawing/2014/main" id="{D13374B5-510D-49FA-A9C5-5B0193E51C9D}"/>
              </a:ext>
            </a:extLst>
          </p:cNvPr>
          <p:cNvSpPr>
            <a:spLocks noGrp="1"/>
          </p:cNvSpPr>
          <p:nvPr>
            <p:ph sz="half" idx="1"/>
          </p:nvPr>
        </p:nvSpPr>
        <p:spPr/>
        <p:txBody>
          <a:bodyPr>
            <a:normAutofit fontScale="47500" lnSpcReduction="20000"/>
          </a:bodyPr>
          <a:lstStyle/>
          <a:p>
            <a:r>
              <a:rPr lang="en-US" sz="2900" dirty="0">
                <a:solidFill>
                  <a:schemeClr val="tx1"/>
                </a:solidFill>
                <a:latin typeface="Times New Roman" panose="02020603050405020304" pitchFamily="18" charset="0"/>
                <a:cs typeface="Times New Roman" panose="02020603050405020304" pitchFamily="18" charset="0"/>
              </a:rPr>
              <a:t>Emotional or psychological causes</a:t>
            </a:r>
          </a:p>
          <a:p>
            <a:endParaRPr lang="en-US" sz="2900" dirty="0">
              <a:solidFill>
                <a:schemeClr val="tx1"/>
              </a:solidFill>
              <a:latin typeface="Times New Roman" panose="02020603050405020304" pitchFamily="18" charset="0"/>
              <a:cs typeface="Times New Roman" panose="02020603050405020304" pitchFamily="18" charset="0"/>
            </a:endParaRPr>
          </a:p>
          <a:p>
            <a:r>
              <a:rPr lang="en-US" sz="2900" dirty="0">
                <a:solidFill>
                  <a:schemeClr val="tx1"/>
                </a:solidFill>
                <a:latin typeface="Times New Roman" panose="02020603050405020304" pitchFamily="18" charset="0"/>
                <a:cs typeface="Times New Roman" panose="02020603050405020304" pitchFamily="18" charset="0"/>
              </a:rPr>
              <a:t>Studies have shown that people with impulse control disorders such as intermittent explosive disorder are more likely to have a family history of addiction and mood disorders. </a:t>
            </a:r>
            <a:endParaRPr lang="en-US" sz="2900" dirty="0" smtClean="0">
              <a:solidFill>
                <a:schemeClr val="tx1"/>
              </a:solidFill>
              <a:latin typeface="Times New Roman" panose="02020603050405020304" pitchFamily="18" charset="0"/>
              <a:cs typeface="Times New Roman" panose="02020603050405020304" pitchFamily="18" charset="0"/>
            </a:endParaRPr>
          </a:p>
          <a:p>
            <a:r>
              <a:rPr lang="en-US" sz="2900" dirty="0" smtClean="0">
                <a:solidFill>
                  <a:schemeClr val="tx1"/>
                </a:solidFill>
                <a:latin typeface="Times New Roman" panose="02020603050405020304" pitchFamily="18" charset="0"/>
                <a:cs typeface="Times New Roman" panose="02020603050405020304" pitchFamily="18" charset="0"/>
              </a:rPr>
              <a:t>Childhood </a:t>
            </a:r>
            <a:r>
              <a:rPr lang="en-US" sz="2900" dirty="0">
                <a:solidFill>
                  <a:schemeClr val="tx1"/>
                </a:solidFill>
                <a:latin typeface="Times New Roman" panose="02020603050405020304" pitchFamily="18" charset="0"/>
                <a:cs typeface="Times New Roman" panose="02020603050405020304" pitchFamily="18" charset="0"/>
              </a:rPr>
              <a:t>trauma is common in people with intermittent explosive disorder.</a:t>
            </a:r>
          </a:p>
          <a:p>
            <a:endParaRPr lang="en-US" sz="2900" dirty="0">
              <a:solidFill>
                <a:schemeClr val="tx1"/>
              </a:solidFill>
              <a:latin typeface="Times New Roman" panose="02020603050405020304" pitchFamily="18" charset="0"/>
              <a:cs typeface="Times New Roman" panose="02020603050405020304" pitchFamily="18" charset="0"/>
            </a:endParaRPr>
          </a:p>
          <a:p>
            <a:r>
              <a:rPr lang="en-US" sz="2900" dirty="0">
                <a:solidFill>
                  <a:schemeClr val="tx1"/>
                </a:solidFill>
                <a:latin typeface="Times New Roman" panose="02020603050405020304" pitchFamily="18" charset="0"/>
                <a:cs typeface="Times New Roman" panose="02020603050405020304" pitchFamily="18" charset="0"/>
              </a:rPr>
              <a:t>Research also has shown that people with intermittent explosive disorder often grow up in unstable families marked by severe frustration, physical and emotional abuse, alcoholism, violence and life-threatening </a:t>
            </a:r>
            <a:r>
              <a:rPr lang="en-US" sz="2900" dirty="0" smtClean="0">
                <a:solidFill>
                  <a:schemeClr val="tx1"/>
                </a:solidFill>
                <a:latin typeface="Times New Roman" panose="02020603050405020304" pitchFamily="18" charset="0"/>
                <a:cs typeface="Times New Roman" panose="02020603050405020304" pitchFamily="18" charset="0"/>
              </a:rPr>
              <a:t>situations (</a:t>
            </a:r>
            <a:r>
              <a:rPr lang="en-US" sz="3200" dirty="0" err="1" smtClean="0"/>
              <a:t>Coccaro</a:t>
            </a:r>
            <a:r>
              <a:rPr lang="en-US" sz="3200" dirty="0" smtClean="0"/>
              <a:t>, </a:t>
            </a:r>
            <a:r>
              <a:rPr lang="en-US" sz="3200" dirty="0" smtClean="0"/>
              <a:t>Lee</a:t>
            </a:r>
            <a:r>
              <a:rPr lang="en-US" sz="3200" dirty="0" smtClean="0"/>
              <a:t>, </a:t>
            </a:r>
            <a:r>
              <a:rPr lang="en-US" sz="3200" dirty="0" smtClean="0"/>
              <a:t>&amp; </a:t>
            </a:r>
            <a:r>
              <a:rPr lang="en-US" sz="3200" dirty="0" err="1" smtClean="0"/>
              <a:t>Coussons</a:t>
            </a:r>
            <a:r>
              <a:rPr lang="en-US" sz="3200" dirty="0" smtClean="0"/>
              <a:t>-Read, </a:t>
            </a:r>
            <a:r>
              <a:rPr lang="en-US" sz="3200" dirty="0" smtClean="0"/>
              <a:t>2014)</a:t>
            </a:r>
            <a:r>
              <a:rPr lang="en-US" sz="2900" dirty="0" smtClean="0">
                <a:solidFill>
                  <a:schemeClr val="tx1"/>
                </a:solidFill>
                <a:latin typeface="Times New Roman" panose="02020603050405020304" pitchFamily="18" charset="0"/>
                <a:cs typeface="Times New Roman" panose="02020603050405020304" pitchFamily="18" charset="0"/>
              </a:rPr>
              <a:t>. </a:t>
            </a:r>
            <a:endParaRPr lang="en-US" sz="2900" dirty="0">
              <a:solidFill>
                <a:schemeClr val="tx1"/>
              </a:solidFill>
              <a:latin typeface="Times New Roman" panose="02020603050405020304" pitchFamily="18" charset="0"/>
              <a:cs typeface="Times New Roman" panose="02020603050405020304" pitchFamily="18" charset="0"/>
            </a:endParaRPr>
          </a:p>
          <a:p>
            <a:endParaRPr lang="en-US" sz="2900" dirty="0">
              <a:solidFill>
                <a:schemeClr val="tx1"/>
              </a:solidFill>
              <a:latin typeface="Times New Roman" panose="02020603050405020304" pitchFamily="18" charset="0"/>
              <a:cs typeface="Times New Roman" panose="02020603050405020304" pitchFamily="18" charset="0"/>
            </a:endParaRPr>
          </a:p>
          <a:p>
            <a:r>
              <a:rPr lang="en-US" sz="2900" dirty="0">
                <a:solidFill>
                  <a:schemeClr val="tx1"/>
                </a:solidFill>
                <a:latin typeface="Times New Roman" panose="02020603050405020304" pitchFamily="18" charset="0"/>
                <a:cs typeface="Times New Roman" panose="02020603050405020304" pitchFamily="18" charset="0"/>
              </a:rPr>
              <a:t>People might become explosive as a way of compensating for underlying feelings of insecurity and low self-esteem, which are common among people with the disorder. </a:t>
            </a:r>
            <a:endParaRPr lang="en-US" sz="2900" dirty="0" smtClean="0">
              <a:solidFill>
                <a:schemeClr val="tx1"/>
              </a:solidFill>
              <a:latin typeface="Times New Roman" panose="02020603050405020304" pitchFamily="18" charset="0"/>
              <a:cs typeface="Times New Roman" panose="02020603050405020304" pitchFamily="18" charset="0"/>
            </a:endParaRPr>
          </a:p>
          <a:p>
            <a:r>
              <a:rPr lang="en-US" sz="2900" dirty="0" smtClean="0">
                <a:solidFill>
                  <a:schemeClr val="tx1"/>
                </a:solidFill>
                <a:latin typeface="Times New Roman" panose="02020603050405020304" pitchFamily="18" charset="0"/>
                <a:cs typeface="Times New Roman" panose="02020603050405020304" pitchFamily="18" charset="0"/>
              </a:rPr>
              <a:t>They </a:t>
            </a:r>
            <a:r>
              <a:rPr lang="en-US" sz="2900" dirty="0">
                <a:solidFill>
                  <a:schemeClr val="tx1"/>
                </a:solidFill>
                <a:latin typeface="Times New Roman" panose="02020603050405020304" pitchFamily="18" charset="0"/>
                <a:cs typeface="Times New Roman" panose="02020603050405020304" pitchFamily="18" charset="0"/>
              </a:rPr>
              <a:t>also might become explosive when confronted with situations that remind them-consciously or unconsciously-of frustrating or dangerous experiences from their </a:t>
            </a:r>
            <a:r>
              <a:rPr lang="en-US" sz="2900" dirty="0" smtClean="0">
                <a:solidFill>
                  <a:schemeClr val="tx1"/>
                </a:solidFill>
                <a:latin typeface="Times New Roman" panose="02020603050405020304" pitchFamily="18" charset="0"/>
                <a:cs typeface="Times New Roman" panose="02020603050405020304" pitchFamily="18" charset="0"/>
              </a:rPr>
              <a:t>childhood (</a:t>
            </a:r>
            <a:r>
              <a:rPr lang="en-US" sz="2900" dirty="0" err="1" smtClean="0">
                <a:solidFill>
                  <a:schemeClr val="tx1"/>
                </a:solidFill>
                <a:latin typeface="Times New Roman" panose="02020603050405020304" pitchFamily="18" charset="0"/>
                <a:cs typeface="Times New Roman" panose="02020603050405020304" pitchFamily="18" charset="0"/>
              </a:rPr>
              <a:t>Ploskin</a:t>
            </a:r>
            <a:r>
              <a:rPr lang="en-US" sz="2900" dirty="0">
                <a:solidFill>
                  <a:schemeClr val="tx1"/>
                </a:solidFill>
                <a:latin typeface="Times New Roman" panose="02020603050405020304" pitchFamily="18" charset="0"/>
                <a:cs typeface="Times New Roman" panose="02020603050405020304" pitchFamily="18" charset="0"/>
              </a:rPr>
              <a:t>, 2016).</a:t>
            </a:r>
          </a:p>
          <a:p>
            <a:endParaRPr lang="en-US" dirty="0">
              <a:solidFill>
                <a:schemeClr val="tx1"/>
              </a:solidFill>
            </a:endParaRPr>
          </a:p>
        </p:txBody>
      </p:sp>
      <p:pic>
        <p:nvPicPr>
          <p:cNvPr id="6" name="Content Placeholder 5" descr="cerry5ytgfn.jpg"/>
          <p:cNvPicPr>
            <a:picLocks noGrp="1" noChangeAspect="1"/>
          </p:cNvPicPr>
          <p:nvPr>
            <p:ph sz="half" idx="2"/>
          </p:nvPr>
        </p:nvPicPr>
        <p:blipFill>
          <a:blip r:embed="rId2"/>
          <a:stretch>
            <a:fillRect/>
          </a:stretch>
        </p:blipFill>
        <p:spPr>
          <a:xfrm>
            <a:off x="7388475" y="1718939"/>
            <a:ext cx="4803525" cy="3400248"/>
          </a:xfrm>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5B3A61-AC99-41E7-B506-C062FD54207D}"/>
              </a:ext>
            </a:extLst>
          </p:cNvPr>
          <p:cNvSpPr>
            <a:spLocks noGrp="1"/>
          </p:cNvSpPr>
          <p:nvPr>
            <p:ph type="title"/>
          </p:nvPr>
        </p:nvSpPr>
        <p:spPr>
          <a:xfrm>
            <a:off x="1711235" y="417096"/>
            <a:ext cx="7974284" cy="625642"/>
          </a:xfrm>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            Symptoms of IED:</a:t>
            </a:r>
          </a:p>
        </p:txBody>
      </p:sp>
      <p:sp>
        <p:nvSpPr>
          <p:cNvPr id="6" name="Text Placeholder 5">
            <a:extLst>
              <a:ext uri="{FF2B5EF4-FFF2-40B4-BE49-F238E27FC236}">
                <a16:creationId xmlns="" xmlns:a16="http://schemas.microsoft.com/office/drawing/2014/main" id="{71D842AE-7BF2-49BE-BFA1-B17981D5B706}"/>
              </a:ext>
            </a:extLst>
          </p:cNvPr>
          <p:cNvSpPr>
            <a:spLocks noGrp="1"/>
          </p:cNvSpPr>
          <p:nvPr>
            <p:ph type="body" idx="1"/>
          </p:nvPr>
        </p:nvSpPr>
        <p:spPr>
          <a:xfrm>
            <a:off x="311090" y="1556084"/>
            <a:ext cx="5720741" cy="802105"/>
          </a:xfrm>
        </p:spPr>
        <p:txBody>
          <a:bodyPr/>
          <a:lstStyle/>
          <a:p>
            <a:r>
              <a:rPr lang="en-US" dirty="0">
                <a:solidFill>
                  <a:schemeClr val="tx1"/>
                </a:solidFill>
              </a:rPr>
              <a:t>	</a:t>
            </a:r>
            <a:r>
              <a:rPr lang="en-US" dirty="0">
                <a:solidFill>
                  <a:schemeClr val="tx1"/>
                </a:solidFill>
                <a:latin typeface="Times New Roman" panose="02020603050405020304" pitchFamily="18" charset="0"/>
                <a:cs typeface="Times New Roman" panose="02020603050405020304" pitchFamily="18" charset="0"/>
              </a:rPr>
              <a:t>Behavioral Symptoms:</a:t>
            </a:r>
          </a:p>
        </p:txBody>
      </p:sp>
      <p:sp>
        <p:nvSpPr>
          <p:cNvPr id="7" name="Text Placeholder 6">
            <a:extLst>
              <a:ext uri="{FF2B5EF4-FFF2-40B4-BE49-F238E27FC236}">
                <a16:creationId xmlns="" xmlns:a16="http://schemas.microsoft.com/office/drawing/2014/main" id="{75A13140-0F2A-4FCB-B9BD-E0614DE9993E}"/>
              </a:ext>
            </a:extLst>
          </p:cNvPr>
          <p:cNvSpPr>
            <a:spLocks noGrp="1"/>
          </p:cNvSpPr>
          <p:nvPr>
            <p:ph type="body" sz="half" idx="3"/>
          </p:nvPr>
        </p:nvSpPr>
        <p:spPr>
          <a:xfrm>
            <a:off x="6193367" y="1404687"/>
            <a:ext cx="5722988" cy="639762"/>
          </a:xfrm>
        </p:spPr>
        <p:txBody>
          <a:bodyPr/>
          <a:lstStyle/>
          <a:p>
            <a:r>
              <a:rPr lang="en-US" dirty="0">
                <a:solidFill>
                  <a:schemeClr val="tx1"/>
                </a:solidFill>
                <a:latin typeface="Times New Roman" panose="02020603050405020304" pitchFamily="18" charset="0"/>
                <a:cs typeface="Times New Roman" panose="02020603050405020304" pitchFamily="18" charset="0"/>
              </a:rPr>
              <a:t>       	Physical Symptoms:</a:t>
            </a:r>
          </a:p>
        </p:txBody>
      </p:sp>
      <p:sp>
        <p:nvSpPr>
          <p:cNvPr id="4" name="Content Placeholder 3">
            <a:extLst>
              <a:ext uri="{FF2B5EF4-FFF2-40B4-BE49-F238E27FC236}">
                <a16:creationId xmlns="" xmlns:a16="http://schemas.microsoft.com/office/drawing/2014/main" id="{84CD55BD-1D03-430E-9107-F827353BCEF3}"/>
              </a:ext>
            </a:extLst>
          </p:cNvPr>
          <p:cNvSpPr>
            <a:spLocks noGrp="1"/>
          </p:cNvSpPr>
          <p:nvPr>
            <p:ph sz="quarter" idx="2"/>
          </p:nvPr>
        </p:nvSpPr>
        <p:spPr>
          <a:xfrm>
            <a:off x="0" y="2599406"/>
            <a:ext cx="5720741" cy="3941763"/>
          </a:xfrm>
        </p:spPr>
        <p:txBody>
          <a:bodyPr>
            <a:normAutofit/>
          </a:bodyPr>
          <a:lstStyle/>
          <a:p>
            <a:pPr marL="0" indent="0">
              <a:buNone/>
            </a:pPr>
            <a:endParaRPr lang="en-US" sz="15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500"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Breaking things and causing property damage</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Verbal and physical aggression</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Road rage</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Frequent fighting</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Increased energy during an aggressive outburst</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Acts of self-harm</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Suicide attempts</a:t>
            </a:r>
          </a:p>
          <a:p>
            <a:pPr>
              <a:buFont typeface="Wingdings" panose="05000000000000000000" pitchFamily="2" charset="2"/>
              <a:buChar char="v"/>
            </a:pPr>
            <a:endParaRPr lang="en-US" dirty="0">
              <a:solidFill>
                <a:schemeClr val="tx1"/>
              </a:solidFill>
            </a:endParaRPr>
          </a:p>
        </p:txBody>
      </p:sp>
      <p:sp>
        <p:nvSpPr>
          <p:cNvPr id="8" name="Content Placeholder 7">
            <a:extLst>
              <a:ext uri="{FF2B5EF4-FFF2-40B4-BE49-F238E27FC236}">
                <a16:creationId xmlns="" xmlns:a16="http://schemas.microsoft.com/office/drawing/2014/main" id="{CC54E942-68C7-4542-9260-66621EA6C038}"/>
              </a:ext>
            </a:extLst>
          </p:cNvPr>
          <p:cNvSpPr>
            <a:spLocks noGrp="1"/>
          </p:cNvSpPr>
          <p:nvPr>
            <p:ph sz="quarter" idx="4"/>
          </p:nvPr>
        </p:nvSpPr>
        <p:spPr>
          <a:xfrm>
            <a:off x="6008731" y="2246480"/>
            <a:ext cx="5718048" cy="3941763"/>
          </a:xfrm>
        </p:spPr>
        <p:txBody>
          <a:bodyPr>
            <a:normAutofit/>
          </a:bodyPr>
          <a:lstStyle/>
          <a:p>
            <a:endParaRPr lang="en-US" dirty="0">
              <a:solidFill>
                <a:schemeClr val="tx1"/>
              </a:solidFill>
            </a:endParaRP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Tension or pressure in head or chest that builds before an episode</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Fatigue after episode</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Tingling</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Tremors</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Hearing an echo</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Palpitations</a:t>
            </a:r>
          </a:p>
          <a:p>
            <a:endParaRPr lang="en-US" dirty="0">
              <a:solidFill>
                <a:schemeClr val="tx1"/>
              </a:solidFill>
            </a:endParaRPr>
          </a:p>
        </p:txBody>
      </p:sp>
    </p:spTree>
    <p:extLst>
      <p:ext uri="{BB962C8B-B14F-4D97-AF65-F5344CB8AC3E}">
        <p14:creationId xmlns="" xmlns:p14="http://schemas.microsoft.com/office/powerpoint/2010/main" val="1037860226"/>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0FC0FE-84D2-42CE-BCF9-1B5D350B6EAD}"/>
              </a:ext>
            </a:extLst>
          </p:cNvPr>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		Continued Symptoms of IED….</a:t>
            </a:r>
          </a:p>
        </p:txBody>
      </p:sp>
      <p:sp>
        <p:nvSpPr>
          <p:cNvPr id="7" name="Content Placeholder 6">
            <a:extLst>
              <a:ext uri="{FF2B5EF4-FFF2-40B4-BE49-F238E27FC236}">
                <a16:creationId xmlns="" xmlns:a16="http://schemas.microsoft.com/office/drawing/2014/main" id="{886C91D1-68B5-4DEA-97D0-138D8DC34F3E}"/>
              </a:ext>
            </a:extLst>
          </p:cNvPr>
          <p:cNvSpPr>
            <a:spLocks noGrp="1"/>
          </p:cNvSpPr>
          <p:nvPr>
            <p:ph sz="half" idx="1"/>
          </p:nvPr>
        </p:nvSpPr>
        <p:spPr/>
        <p:txBody>
          <a:bodyPr>
            <a:normAutofit/>
          </a:bodyPr>
          <a:lstStyle/>
          <a:p>
            <a:pPr marL="0" indent="0">
              <a:buNone/>
            </a:pPr>
            <a:endParaRPr lang="en-US"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Racing thoughts</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Inability to concentrate</a:t>
            </a:r>
          </a:p>
          <a:p>
            <a:pPr>
              <a:buFont typeface="Wingdings" panose="05000000000000000000" pitchFamily="2" charset="2"/>
              <a:buChar char="v"/>
            </a:pPr>
            <a:r>
              <a:rPr lang="en-US" sz="1600" dirty="0">
                <a:solidFill>
                  <a:schemeClr val="tx1"/>
                </a:solidFill>
                <a:latin typeface="Times New Roman" panose="02020603050405020304" pitchFamily="18" charset="0"/>
                <a:cs typeface="Times New Roman" panose="02020603050405020304" pitchFamily="18" charset="0"/>
              </a:rPr>
              <a:t>    Poor scholastic or occupational functioning</a:t>
            </a:r>
          </a:p>
          <a:p>
            <a:pPr>
              <a:buFont typeface="Wingdings" panose="05000000000000000000" pitchFamily="2" charset="2"/>
              <a:buChar char="v"/>
            </a:pP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1" name="Content Placeholder 10" descr="dasdsdas.png"/>
          <p:cNvPicPr>
            <a:picLocks noGrp="1" noChangeAspect="1"/>
          </p:cNvPicPr>
          <p:nvPr>
            <p:ph sz="half" idx="2"/>
          </p:nvPr>
        </p:nvPicPr>
        <p:blipFill>
          <a:blip r:embed="rId3"/>
          <a:stretch>
            <a:fillRect/>
          </a:stretch>
        </p:blipFill>
        <p:spPr>
          <a:xfrm>
            <a:off x="7342355" y="1759224"/>
            <a:ext cx="4384425" cy="3870051"/>
          </a:xfrm>
        </p:spPr>
      </p:pic>
      <p:sp>
        <p:nvSpPr>
          <p:cNvPr id="6" name="Text Placeholder 5">
            <a:extLst>
              <a:ext uri="{FF2B5EF4-FFF2-40B4-BE49-F238E27FC236}">
                <a16:creationId xmlns="" xmlns:a16="http://schemas.microsoft.com/office/drawing/2014/main" id="{A40A57A5-CFE6-4B8C-8D26-14C5755B43E5}"/>
              </a:ext>
            </a:extLst>
          </p:cNvPr>
          <p:cNvSpPr>
            <a:spLocks noGrp="1"/>
          </p:cNvSpPr>
          <p:nvPr>
            <p:ph type="body" idx="4294967295"/>
          </p:nvPr>
        </p:nvSpPr>
        <p:spPr>
          <a:xfrm>
            <a:off x="0" y="1509713"/>
            <a:ext cx="5080000" cy="546100"/>
          </a:xfrm>
        </p:spPr>
        <p:txBody>
          <a:bodyPr>
            <a:normAutofit lnSpcReduction="10000"/>
          </a:bodyPr>
          <a:lstStyle/>
          <a:p>
            <a:r>
              <a:rPr lang="en-US" dirty="0">
                <a:solidFill>
                  <a:schemeClr val="tx1"/>
                </a:solidFill>
              </a:rPr>
              <a:t>	</a:t>
            </a:r>
            <a:r>
              <a:rPr lang="en-US" dirty="0">
                <a:solidFill>
                  <a:schemeClr val="tx1"/>
                </a:solidFill>
                <a:latin typeface="Times New Roman" panose="02020603050405020304" pitchFamily="18" charset="0"/>
                <a:cs typeface="Times New Roman" panose="02020603050405020304" pitchFamily="18" charset="0"/>
              </a:rPr>
              <a:t>Cognitive Symptoms :</a:t>
            </a:r>
          </a:p>
        </p:txBody>
      </p:sp>
      <p:sp>
        <p:nvSpPr>
          <p:cNvPr id="8" name="Text Placeholder 7">
            <a:extLst>
              <a:ext uri="{FF2B5EF4-FFF2-40B4-BE49-F238E27FC236}">
                <a16:creationId xmlns="" xmlns:a16="http://schemas.microsoft.com/office/drawing/2014/main" id="{420FEE04-8E46-4CBC-BAB3-B546883C4E0F}"/>
              </a:ext>
            </a:extLst>
          </p:cNvPr>
          <p:cNvSpPr>
            <a:spLocks noGrp="1"/>
          </p:cNvSpPr>
          <p:nvPr>
            <p:ph type="body" sz="half" idx="4294967295"/>
          </p:nvPr>
        </p:nvSpPr>
        <p:spPr>
          <a:xfrm>
            <a:off x="0" y="3249613"/>
            <a:ext cx="5722938" cy="3038475"/>
          </a:xfrm>
        </p:spPr>
        <p:txBody>
          <a:bodyPr>
            <a:normAutofit fontScale="70000" lnSpcReduction="20000"/>
          </a:bodyPr>
          <a:lstStyle/>
          <a:p>
            <a:r>
              <a:rPr lang="en-US" dirty="0">
                <a:solidFill>
                  <a:schemeClr val="tx1"/>
                </a:solidFill>
              </a:rPr>
              <a:t>   	</a:t>
            </a:r>
            <a:r>
              <a:rPr lang="en-US" dirty="0">
                <a:solidFill>
                  <a:schemeClr val="tx1"/>
                </a:solidFill>
                <a:latin typeface="Times New Roman" panose="02020603050405020304" pitchFamily="18" charset="0"/>
                <a:cs typeface="Times New Roman" panose="02020603050405020304" pitchFamily="18" charset="0"/>
              </a:rPr>
              <a:t>Psychological Symptoms </a:t>
            </a:r>
            <a:r>
              <a:rPr lang="en-US" dirty="0" smtClean="0">
                <a:solidFill>
                  <a:schemeClr val="tx1"/>
                </a:solidFill>
                <a:latin typeface="Times New Roman" panose="02020603050405020304" pitchFamily="18" charset="0"/>
                <a:cs typeface="Times New Roman" panose="02020603050405020304" pitchFamily="18" charset="0"/>
              </a:rPr>
              <a:t>:</a:t>
            </a:r>
          </a:p>
          <a:p>
            <a:pPr lvl="1">
              <a:buFont typeface="Wingdings" panose="05000000000000000000" pitchFamily="2" charset="2"/>
              <a:buChar char="v"/>
            </a:pPr>
            <a:r>
              <a:rPr lang="en-US" dirty="0" smtClean="0">
                <a:solidFill>
                  <a:schemeClr val="tx1"/>
                </a:solidFill>
              </a:rPr>
              <a:t> </a:t>
            </a:r>
            <a:r>
              <a:rPr lang="en-US" dirty="0" smtClean="0">
                <a:solidFill>
                  <a:schemeClr val="tx1"/>
                </a:solidFill>
                <a:latin typeface="Times New Roman" panose="02020603050405020304" pitchFamily="18" charset="0"/>
                <a:cs typeface="Times New Roman" panose="02020603050405020304" pitchFamily="18" charset="0"/>
              </a:rPr>
              <a:t>Low tolerance for frustration</a:t>
            </a:r>
          </a:p>
          <a:p>
            <a:pPr lvl="1">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Mood changes before an outburst</a:t>
            </a:r>
          </a:p>
          <a:p>
            <a:pPr lvl="1">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Intense anger</a:t>
            </a:r>
          </a:p>
          <a:p>
            <a:pPr lvl="1">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Irritability during and between outbursts</a:t>
            </a:r>
          </a:p>
          <a:p>
            <a:pPr lvl="1">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Blinding rage</a:t>
            </a:r>
          </a:p>
          <a:p>
            <a:pPr lvl="1">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Feeling “out of control” before and during an episode</a:t>
            </a:r>
          </a:p>
          <a:p>
            <a:pPr lvl="1">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Depressed mood</a:t>
            </a:r>
          </a:p>
          <a:p>
            <a:pPr lvl="1">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Guilt following episode</a:t>
            </a:r>
          </a:p>
          <a:p>
            <a:pPr lvl="1">
              <a:buFont typeface="Wingdings" panose="05000000000000000000" pitchFamily="2" charset="2"/>
              <a:buChar char="v"/>
            </a:pPr>
            <a:r>
              <a:rPr lang="en-US" dirty="0" smtClean="0">
                <a:solidFill>
                  <a:schemeClr val="tx1"/>
                </a:solidFill>
                <a:latin typeface="Times New Roman" panose="02020603050405020304" pitchFamily="18" charset="0"/>
                <a:cs typeface="Times New Roman" panose="02020603050405020304" pitchFamily="18" charset="0"/>
              </a:rPr>
              <a:t>    Shame following an episode</a:t>
            </a:r>
            <a:r>
              <a:rPr lang="en-US" dirty="0">
                <a:solidFill>
                  <a:schemeClr val="tx1"/>
                </a:solidFill>
              </a:rPr>
              <a:t>	</a:t>
            </a:r>
          </a:p>
        </p:txBody>
      </p:sp>
    </p:spTree>
    <p:extLst>
      <p:ext uri="{BB962C8B-B14F-4D97-AF65-F5344CB8AC3E}">
        <p14:creationId xmlns="" xmlns:p14="http://schemas.microsoft.com/office/powerpoint/2010/main" val="262984742"/>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BEB5F2-9097-4178-9629-38CD32310428}"/>
              </a:ext>
            </a:extLst>
          </p:cNvPr>
          <p:cNvSpPr>
            <a:spLocks noGrp="1"/>
          </p:cNvSpPr>
          <p:nvPr>
            <p:ph type="title"/>
          </p:nvPr>
        </p:nvSpPr>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		Effects of IED :</a:t>
            </a:r>
          </a:p>
        </p:txBody>
      </p:sp>
      <p:sp>
        <p:nvSpPr>
          <p:cNvPr id="3" name="Content Placeholder 2">
            <a:extLst>
              <a:ext uri="{FF2B5EF4-FFF2-40B4-BE49-F238E27FC236}">
                <a16:creationId xmlns="" xmlns:a16="http://schemas.microsoft.com/office/drawing/2014/main" id="{0FAC8BCC-6033-4306-8B53-5CFCA3D7BA65}"/>
              </a:ext>
            </a:extLst>
          </p:cNvPr>
          <p:cNvSpPr>
            <a:spLocks noGrp="1"/>
          </p:cNvSpPr>
          <p:nvPr>
            <p:ph sz="half" idx="1"/>
          </p:nvPr>
        </p:nvSpPr>
        <p:spPr/>
        <p:txBody>
          <a:bodyPr>
            <a:normAutofit fontScale="40000" lnSpcReduction="20000"/>
          </a:bodyPr>
          <a:lstStyle/>
          <a:p>
            <a:pPr>
              <a:lnSpc>
                <a:spcPct val="170000"/>
              </a:lnSpc>
            </a:pPr>
            <a:r>
              <a:rPr lang="en-US" sz="2900" dirty="0">
                <a:solidFill>
                  <a:schemeClr val="tx1"/>
                </a:solidFill>
                <a:latin typeface="Times New Roman" panose="02020603050405020304" pitchFamily="18" charset="0"/>
                <a:cs typeface="Times New Roman" panose="02020603050405020304" pitchFamily="18" charset="0"/>
              </a:rPr>
              <a:t>Left untreated, intermittent explosive disorder can affect virtually every area of a child or teen’s life. </a:t>
            </a:r>
            <a:endParaRPr lang="en-US" sz="2900" dirty="0" smtClean="0">
              <a:solidFill>
                <a:schemeClr val="tx1"/>
              </a:solidFill>
              <a:latin typeface="Times New Roman" panose="02020603050405020304" pitchFamily="18" charset="0"/>
              <a:cs typeface="Times New Roman" panose="02020603050405020304" pitchFamily="18" charset="0"/>
            </a:endParaRPr>
          </a:p>
          <a:p>
            <a:pPr>
              <a:lnSpc>
                <a:spcPct val="170000"/>
              </a:lnSpc>
            </a:pPr>
            <a:r>
              <a:rPr lang="en-US" sz="2900" dirty="0" smtClean="0">
                <a:solidFill>
                  <a:schemeClr val="tx1"/>
                </a:solidFill>
                <a:latin typeface="Times New Roman" panose="02020603050405020304" pitchFamily="18" charset="0"/>
                <a:cs typeface="Times New Roman" panose="02020603050405020304" pitchFamily="18" charset="0"/>
              </a:rPr>
              <a:t>The </a:t>
            </a:r>
            <a:r>
              <a:rPr lang="en-US" sz="2900" dirty="0">
                <a:solidFill>
                  <a:schemeClr val="tx1"/>
                </a:solidFill>
                <a:latin typeface="Times New Roman" panose="02020603050405020304" pitchFamily="18" charset="0"/>
                <a:cs typeface="Times New Roman" panose="02020603050405020304" pitchFamily="18" charset="0"/>
              </a:rPr>
              <a:t>effects and consequences of untreated IED will vary based upon substance use, genetic makeup, severity of symptoms, and presence of co-occurring disorders. Long-term effects of untreated intermittent explosive disorder include:</a:t>
            </a:r>
          </a:p>
          <a:p>
            <a:r>
              <a:rPr lang="en-US" sz="2900" dirty="0">
                <a:solidFill>
                  <a:schemeClr val="tx1"/>
                </a:solidFill>
                <a:latin typeface="Times New Roman" panose="02020603050405020304" pitchFamily="18" charset="0"/>
                <a:cs typeface="Times New Roman" panose="02020603050405020304" pitchFamily="18" charset="0"/>
              </a:rPr>
              <a:t>    Academic impairment</a:t>
            </a:r>
          </a:p>
          <a:p>
            <a:r>
              <a:rPr lang="en-US" sz="2900" dirty="0">
                <a:solidFill>
                  <a:schemeClr val="tx1"/>
                </a:solidFill>
                <a:latin typeface="Times New Roman" panose="02020603050405020304" pitchFamily="18" charset="0"/>
                <a:cs typeface="Times New Roman" panose="02020603050405020304" pitchFamily="18" charset="0"/>
              </a:rPr>
              <a:t>    School suspension</a:t>
            </a:r>
          </a:p>
          <a:p>
            <a:r>
              <a:rPr lang="en-US" sz="2900" dirty="0">
                <a:solidFill>
                  <a:schemeClr val="tx1"/>
                </a:solidFill>
                <a:latin typeface="Times New Roman" panose="02020603050405020304" pitchFamily="18" charset="0"/>
                <a:cs typeface="Times New Roman" panose="02020603050405020304" pitchFamily="18" charset="0"/>
              </a:rPr>
              <a:t>    Dropping out of school</a:t>
            </a:r>
          </a:p>
          <a:p>
            <a:r>
              <a:rPr lang="en-US" sz="2900" dirty="0">
                <a:solidFill>
                  <a:schemeClr val="tx1"/>
                </a:solidFill>
                <a:latin typeface="Times New Roman" panose="02020603050405020304" pitchFamily="18" charset="0"/>
                <a:cs typeface="Times New Roman" panose="02020603050405020304" pitchFamily="18" charset="0"/>
              </a:rPr>
              <a:t>    Poor social skills</a:t>
            </a:r>
          </a:p>
          <a:p>
            <a:r>
              <a:rPr lang="en-US" sz="2900" dirty="0">
                <a:solidFill>
                  <a:schemeClr val="tx1"/>
                </a:solidFill>
                <a:latin typeface="Times New Roman" panose="02020603050405020304" pitchFamily="18" charset="0"/>
                <a:cs typeface="Times New Roman" panose="02020603050405020304" pitchFamily="18" charset="0"/>
              </a:rPr>
              <a:t>    Injuries</a:t>
            </a:r>
          </a:p>
          <a:p>
            <a:r>
              <a:rPr lang="en-US" sz="2900" dirty="0">
                <a:solidFill>
                  <a:schemeClr val="tx1"/>
                </a:solidFill>
                <a:latin typeface="Times New Roman" panose="02020603050405020304" pitchFamily="18" charset="0"/>
                <a:cs typeface="Times New Roman" panose="02020603050405020304" pitchFamily="18" charset="0"/>
              </a:rPr>
              <a:t>    Incarceration</a:t>
            </a:r>
          </a:p>
          <a:p>
            <a:r>
              <a:rPr lang="en-US" sz="2900" dirty="0">
                <a:solidFill>
                  <a:schemeClr val="tx1"/>
                </a:solidFill>
                <a:latin typeface="Times New Roman" panose="02020603050405020304" pitchFamily="18" charset="0"/>
                <a:cs typeface="Times New Roman" panose="02020603050405020304" pitchFamily="18" charset="0"/>
              </a:rPr>
              <a:t>    Substance abuse and addiction</a:t>
            </a:r>
          </a:p>
          <a:p>
            <a:r>
              <a:rPr lang="en-US" sz="2900" dirty="0">
                <a:solidFill>
                  <a:schemeClr val="tx1"/>
                </a:solidFill>
                <a:latin typeface="Times New Roman" panose="02020603050405020304" pitchFamily="18" charset="0"/>
                <a:cs typeface="Times New Roman" panose="02020603050405020304" pitchFamily="18" charset="0"/>
              </a:rPr>
              <a:t>    Alcohol abuse</a:t>
            </a:r>
          </a:p>
          <a:p>
            <a:r>
              <a:rPr lang="en-US" sz="2900" dirty="0">
                <a:solidFill>
                  <a:schemeClr val="tx1"/>
                </a:solidFill>
                <a:latin typeface="Times New Roman" panose="02020603050405020304" pitchFamily="18" charset="0"/>
                <a:cs typeface="Times New Roman" panose="02020603050405020304" pitchFamily="18" charset="0"/>
              </a:rPr>
              <a:t>    Domestic violence</a:t>
            </a:r>
          </a:p>
          <a:p>
            <a:r>
              <a:rPr lang="en-US" sz="2900" dirty="0">
                <a:solidFill>
                  <a:schemeClr val="tx1"/>
                </a:solidFill>
                <a:latin typeface="Times New Roman" panose="02020603050405020304" pitchFamily="18" charset="0"/>
                <a:cs typeface="Times New Roman" panose="02020603050405020304" pitchFamily="18" charset="0"/>
              </a:rPr>
              <a:t>    Child abuse</a:t>
            </a:r>
          </a:p>
          <a:p>
            <a:r>
              <a:rPr lang="en-US" sz="2900" dirty="0">
                <a:solidFill>
                  <a:schemeClr val="tx1"/>
                </a:solidFill>
                <a:latin typeface="Times New Roman" panose="02020603050405020304" pitchFamily="18" charset="0"/>
                <a:cs typeface="Times New Roman" panose="02020603050405020304" pitchFamily="18" charset="0"/>
              </a:rPr>
              <a:t>    Self-harm</a:t>
            </a:r>
          </a:p>
          <a:p>
            <a:r>
              <a:rPr lang="en-US" sz="2900" dirty="0">
                <a:solidFill>
                  <a:schemeClr val="tx1"/>
                </a:solidFill>
                <a:latin typeface="Times New Roman" panose="02020603050405020304" pitchFamily="18" charset="0"/>
                <a:cs typeface="Times New Roman" panose="02020603050405020304" pitchFamily="18" charset="0"/>
              </a:rPr>
              <a:t>    Suicidal ideations</a:t>
            </a:r>
          </a:p>
          <a:p>
            <a:endParaRPr lang="en-US" dirty="0">
              <a:solidFill>
                <a:schemeClr val="tx1"/>
              </a:solidFill>
            </a:endParaRPr>
          </a:p>
        </p:txBody>
      </p:sp>
      <p:pic>
        <p:nvPicPr>
          <p:cNvPr id="6" name="Content Placeholder 5" descr="gjryhtd.jpg"/>
          <p:cNvPicPr>
            <a:picLocks noGrp="1" noChangeAspect="1"/>
          </p:cNvPicPr>
          <p:nvPr>
            <p:ph sz="half" idx="2"/>
          </p:nvPr>
        </p:nvPicPr>
        <p:blipFill>
          <a:blip r:embed="rId3"/>
          <a:stretch>
            <a:fillRect/>
          </a:stretch>
        </p:blipFill>
        <p:spPr>
          <a:xfrm>
            <a:off x="7522828" y="1985288"/>
            <a:ext cx="4669172" cy="3515400"/>
          </a:xfrm>
        </p:spPr>
      </p:pic>
    </p:spTree>
    <p:extLst>
      <p:ext uri="{BB962C8B-B14F-4D97-AF65-F5344CB8AC3E}">
        <p14:creationId xmlns="" xmlns:p14="http://schemas.microsoft.com/office/powerpoint/2010/main" val="2755367146"/>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1CC2FF-54F4-4F40-94AB-EE882E4FB94C}"/>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		</a:t>
            </a:r>
            <a:r>
              <a:rPr lang="en-US" dirty="0" smtClean="0"/>
              <a:t>Diagnosis</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3001D2DD-FF6E-4F6F-8D12-6DBA1BE0EFE0}"/>
              </a:ext>
            </a:extLst>
          </p:cNvPr>
          <p:cNvSpPr>
            <a:spLocks noGrp="1"/>
          </p:cNvSpPr>
          <p:nvPr>
            <p:ph sz="half" idx="1"/>
          </p:nvPr>
        </p:nvSpPr>
        <p:spPr/>
        <p:txBody>
          <a:bodyPr>
            <a:normAutofit fontScale="77500" lnSpcReduction="20000"/>
          </a:bodyPr>
          <a:lstStyle/>
          <a:p>
            <a:r>
              <a:rPr lang="en-US" dirty="0" smtClean="0"/>
              <a:t>To determine a diagnosis of intermittent explosive disorder and eliminate other physical conditions or mental health disorders that may be causing your symptoms, your doctor will likely:</a:t>
            </a:r>
          </a:p>
          <a:p>
            <a:r>
              <a:rPr lang="en-US" b="1" dirty="0" smtClean="0"/>
              <a:t>Do a physical exam.</a:t>
            </a:r>
            <a:r>
              <a:rPr lang="en-US" dirty="0" smtClean="0"/>
              <a:t> The  doctor will try to rule out physical problems or substance use that could be contributing to your symptoms. Your exam may include lab </a:t>
            </a:r>
            <a:r>
              <a:rPr lang="en-US" dirty="0" smtClean="0"/>
              <a:t>tests (</a:t>
            </a:r>
            <a:r>
              <a:rPr lang="en-US" sz="2800" dirty="0" err="1" smtClean="0"/>
              <a:t>Coccaro</a:t>
            </a:r>
            <a:r>
              <a:rPr lang="en-US" sz="2800" smtClean="0"/>
              <a:t>, </a:t>
            </a:r>
            <a:r>
              <a:rPr lang="en-US" sz="2800" smtClean="0"/>
              <a:t>2012)</a:t>
            </a:r>
            <a:r>
              <a:rPr lang="en-US" smtClean="0"/>
              <a:t>. </a:t>
            </a:r>
            <a:endParaRPr lang="en-US" dirty="0" smtClean="0"/>
          </a:p>
          <a:p>
            <a:r>
              <a:rPr lang="en-US" b="1" dirty="0" smtClean="0"/>
              <a:t>Do a psychological evaluation.</a:t>
            </a:r>
            <a:r>
              <a:rPr lang="en-US" dirty="0" smtClean="0"/>
              <a:t> The  doctor or mental health professional will talk to you about your symptoms, thoughts, feelings and behavior patterns.</a:t>
            </a:r>
          </a:p>
          <a:p>
            <a:pPr>
              <a:buNone/>
            </a:pPr>
            <a:endParaRPr lang="en-US" dirty="0">
              <a:latin typeface="Times New Roman" panose="02020603050405020304" pitchFamily="18" charset="0"/>
              <a:cs typeface="Times New Roman" panose="02020603050405020304" pitchFamily="18" charset="0"/>
            </a:endParaRPr>
          </a:p>
        </p:txBody>
      </p:sp>
      <p:pic>
        <p:nvPicPr>
          <p:cNvPr id="6" name="Content Placeholder 5" descr="asfsdf.jpg"/>
          <p:cNvPicPr>
            <a:picLocks noGrp="1" noChangeAspect="1"/>
          </p:cNvPicPr>
          <p:nvPr>
            <p:ph sz="half" idx="2"/>
          </p:nvPr>
        </p:nvPicPr>
        <p:blipFill>
          <a:blip r:embed="rId2"/>
          <a:stretch>
            <a:fillRect/>
          </a:stretch>
        </p:blipFill>
        <p:spPr>
          <a:xfrm>
            <a:off x="6647242" y="2438399"/>
            <a:ext cx="5544758" cy="2999623"/>
          </a:xfrm>
        </p:spPr>
      </p:pic>
    </p:spTree>
    <p:extLst>
      <p:ext uri="{BB962C8B-B14F-4D97-AF65-F5344CB8AC3E}">
        <p14:creationId xmlns="" xmlns:p14="http://schemas.microsoft.com/office/powerpoint/2010/main" val="2310627561"/>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138619-9359-4A00-9A17-094B34CDABE5}"/>
              </a:ext>
            </a:extLst>
          </p:cNvPr>
          <p:cNvSpPr>
            <a:spLocks noGrp="1"/>
          </p:cNvSpPr>
          <p:nvPr>
            <p:ph type="title"/>
          </p:nvPr>
        </p:nvSpPr>
        <p:spPr/>
        <p:txBody>
          <a:bodyPr/>
          <a:lstStyle/>
          <a:p>
            <a:pPr algn="ctr"/>
            <a:r>
              <a:rPr lang="en-US" dirty="0" smtClean="0"/>
              <a:t>Treatment</a:t>
            </a:r>
          </a:p>
        </p:txBody>
      </p:sp>
      <p:sp>
        <p:nvSpPr>
          <p:cNvPr id="3" name="Content Placeholder 2">
            <a:extLst>
              <a:ext uri="{FF2B5EF4-FFF2-40B4-BE49-F238E27FC236}">
                <a16:creationId xmlns="" xmlns:a16="http://schemas.microsoft.com/office/drawing/2014/main" id="{A3D5BB6F-93A3-4663-A492-A2C2CEF4229E}"/>
              </a:ext>
            </a:extLst>
          </p:cNvPr>
          <p:cNvSpPr>
            <a:spLocks noGrp="1"/>
          </p:cNvSpPr>
          <p:nvPr>
            <p:ph sz="half" idx="1"/>
          </p:nvPr>
        </p:nvSpPr>
        <p:spPr/>
        <p:txBody>
          <a:bodyPr>
            <a:normAutofit fontScale="70000" lnSpcReduction="20000"/>
          </a:bodyPr>
          <a:lstStyle/>
          <a:p>
            <a:r>
              <a:rPr lang="en-US" dirty="0" smtClean="0"/>
              <a:t>There's no single treatment that's best for everyone with intermittent explosive disorder. Treatment generally includes talk therapy (psychotherapy) and medication.</a:t>
            </a:r>
          </a:p>
          <a:p>
            <a:r>
              <a:rPr lang="en-US" b="1" dirty="0" smtClean="0"/>
              <a:t>Psychotherapy</a:t>
            </a:r>
          </a:p>
          <a:p>
            <a:r>
              <a:rPr lang="en-US" dirty="0" smtClean="0"/>
              <a:t>A commonly used type of therapy, cognitive behavioral therapy, helps people with intermittent explosive disorder:</a:t>
            </a:r>
          </a:p>
          <a:p>
            <a:r>
              <a:rPr lang="en-US" dirty="0" smtClean="0"/>
              <a:t>Identify which situations or behaviors may trigger an aggressive response</a:t>
            </a:r>
          </a:p>
          <a:p>
            <a:r>
              <a:rPr lang="en-US" dirty="0" smtClean="0"/>
              <a:t>Learn how to manage anger and control inappropriate responses using techniques such as relaxation training, thinking differently about situations (cognitive restructuring), and applying communication and problem-solving skills</a:t>
            </a:r>
          </a:p>
          <a:p>
            <a:endParaRPr lang="en-US" dirty="0">
              <a:solidFill>
                <a:srgbClr val="FF0000"/>
              </a:solidFill>
              <a:latin typeface="Times New Roman" panose="02020603050405020304" pitchFamily="18" charset="0"/>
              <a:cs typeface="Times New Roman" panose="02020603050405020304" pitchFamily="18" charset="0"/>
            </a:endParaRPr>
          </a:p>
        </p:txBody>
      </p:sp>
      <p:pic>
        <p:nvPicPr>
          <p:cNvPr id="7" name="Content Placeholder 6" descr="dfdsffgh.jpg"/>
          <p:cNvPicPr>
            <a:picLocks noGrp="1" noChangeAspect="1"/>
          </p:cNvPicPr>
          <p:nvPr>
            <p:ph sz="half" idx="2"/>
          </p:nvPr>
        </p:nvPicPr>
        <p:blipFill>
          <a:blip r:embed="rId2"/>
          <a:stretch>
            <a:fillRect/>
          </a:stretch>
        </p:blipFill>
        <p:spPr>
          <a:xfrm>
            <a:off x="7175500" y="3318669"/>
            <a:ext cx="3429000" cy="1333500"/>
          </a:xfrm>
        </p:spPr>
      </p:pic>
    </p:spTree>
    <p:extLst>
      <p:ext uri="{BB962C8B-B14F-4D97-AF65-F5344CB8AC3E}">
        <p14:creationId xmlns="" xmlns:p14="http://schemas.microsoft.com/office/powerpoint/2010/main" val="291477658"/>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12DF34-C056-4541-83D5-A03952AF21BD}"/>
              </a:ext>
            </a:extLst>
          </p:cNvPr>
          <p:cNvSpPr>
            <a:spLocks noGrp="1"/>
          </p:cNvSpPr>
          <p:nvPr>
            <p:ph type="title"/>
          </p:nvPr>
        </p:nvSpPr>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	Effective Treatment Models for IED:</a:t>
            </a:r>
          </a:p>
        </p:txBody>
      </p:sp>
      <p:sp>
        <p:nvSpPr>
          <p:cNvPr id="3" name="Content Placeholder 2">
            <a:extLst>
              <a:ext uri="{FF2B5EF4-FFF2-40B4-BE49-F238E27FC236}">
                <a16:creationId xmlns="" xmlns:a16="http://schemas.microsoft.com/office/drawing/2014/main" id="{E7E7D5B7-7A01-447B-A84F-A4A40EFBB678}"/>
              </a:ext>
            </a:extLst>
          </p:cNvPr>
          <p:cNvSpPr>
            <a:spLocks noGrp="1"/>
          </p:cNvSpPr>
          <p:nvPr>
            <p:ph sz="half" idx="1"/>
          </p:nvPr>
        </p:nvSpPr>
        <p:spPr/>
        <p:txBody>
          <a:bodyPr>
            <a:normAutofit fontScale="85000" lnSpcReduction="20000"/>
          </a:bodyPr>
          <a:lstStyle/>
          <a:p>
            <a:pP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“Different types of drugs may help in the treatment of intermittent explosive disorder. These medications include:</a:t>
            </a:r>
          </a:p>
          <a:p>
            <a:pPr>
              <a:buFont typeface="Wingdings" panose="05000000000000000000" pitchFamily="2" charset="2"/>
              <a:buChar char="v"/>
            </a:pPr>
            <a:endParaRPr lang="en-US" sz="24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    Antidepressants, such as fluoxetine (Prozac) and others</a:t>
            </a:r>
          </a:p>
          <a:p>
            <a:pP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    Anticonvulsants, such as carbamazepine (Tegretol), oxcarbazepine (Trileptal), phenytoin (Dilantin), topiramate (Topamax) and lamotrigine (</a:t>
            </a:r>
            <a:r>
              <a:rPr lang="en-US" sz="2400" dirty="0" err="1">
                <a:solidFill>
                  <a:schemeClr val="tx1"/>
                </a:solidFill>
                <a:latin typeface="Times New Roman" panose="02020603050405020304" pitchFamily="18" charset="0"/>
                <a:cs typeface="Times New Roman" panose="02020603050405020304" pitchFamily="18" charset="0"/>
              </a:rPr>
              <a:t>Lamictal</a:t>
            </a: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smtClean="0"/>
              <a:t>McLaughlin, </a:t>
            </a:r>
            <a:r>
              <a:rPr lang="en-US" sz="2400" dirty="0" smtClean="0"/>
              <a:t> et al, 2012)</a:t>
            </a:r>
            <a:endParaRPr lang="en-US" sz="24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    Anti-anxiety agents in the benzodiazepine family, such as lorazepam (Ativan) and clonazepam (Klonopin)</a:t>
            </a:r>
          </a:p>
          <a:p>
            <a:pP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    Mood stabilizers, such as lithium (Lithobid) (Hickey, 2015).”</a:t>
            </a:r>
          </a:p>
          <a:p>
            <a:pPr>
              <a:buFont typeface="Wingdings" panose="05000000000000000000" pitchFamily="2" charset="2"/>
              <a:buChar char="v"/>
            </a:pPr>
            <a:endParaRPr lang="en-US" sz="2400"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endParaRPr>
          </a:p>
        </p:txBody>
      </p:sp>
      <p:pic>
        <p:nvPicPr>
          <p:cNvPr id="5" name="Content Placeholder 4" descr="htrerasd.jpg"/>
          <p:cNvPicPr>
            <a:picLocks noGrp="1" noChangeAspect="1"/>
          </p:cNvPicPr>
          <p:nvPr>
            <p:ph sz="half" idx="2"/>
          </p:nvPr>
        </p:nvPicPr>
        <p:blipFill>
          <a:blip r:embed="rId2"/>
          <a:stretch>
            <a:fillRect/>
          </a:stretch>
        </p:blipFill>
        <p:spPr>
          <a:xfrm>
            <a:off x="8018462" y="2675731"/>
            <a:ext cx="1743075" cy="2619375"/>
          </a:xfrm>
        </p:spPr>
      </p:pic>
    </p:spTree>
    <p:extLst>
      <p:ext uri="{BB962C8B-B14F-4D97-AF65-F5344CB8AC3E}">
        <p14:creationId xmlns="" xmlns:p14="http://schemas.microsoft.com/office/powerpoint/2010/main" val="1198566764"/>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9C55FA-16B5-4338-8627-93A11432B404}"/>
              </a:ext>
            </a:extLst>
          </p:cNvPr>
          <p:cNvSpPr>
            <a:spLocks noGrp="1"/>
          </p:cNvSpPr>
          <p:nvPr>
            <p:ph type="title"/>
          </p:nvPr>
        </p:nvSpPr>
        <p:spPr>
          <a:xfrm>
            <a:off x="2895600" y="1"/>
            <a:ext cx="5987143" cy="1283368"/>
          </a:xfrm>
        </p:spPr>
        <p:txBody>
          <a:bodyPr>
            <a:normAutofit fontScale="90000"/>
          </a:bodyPr>
          <a:lstStyle/>
          <a:p>
            <a:r>
              <a:rPr lang="en-US" dirty="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References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BEAFBC58-FF3F-4C0C-B0C6-1F1E4FE69989}"/>
              </a:ext>
            </a:extLst>
          </p:cNvPr>
          <p:cNvSpPr>
            <a:spLocks noGrp="1"/>
          </p:cNvSpPr>
          <p:nvPr>
            <p:ph idx="1"/>
          </p:nvPr>
        </p:nvSpPr>
        <p:spPr/>
        <p:txBody>
          <a:bodyPr>
            <a:normAutofit fontScale="92500" lnSpcReduction="20000"/>
          </a:bodyPr>
          <a:lstStyle/>
          <a:p>
            <a:pPr marL="0" indent="0"/>
            <a:r>
              <a:rPr lang="en-US" sz="1800" dirty="0">
                <a:latin typeface="Times New Roman" panose="02020603050405020304" pitchFamily="18" charset="0"/>
                <a:cs typeface="Times New Roman" panose="02020603050405020304" pitchFamily="18" charset="0"/>
              </a:rPr>
              <a:t> Piney Ridge Center, 2017, </a:t>
            </a:r>
            <a:r>
              <a:rPr lang="en-US" sz="1800" i="1" dirty="0">
                <a:latin typeface="Times New Roman" panose="02020603050405020304" pitchFamily="18" charset="0"/>
                <a:cs typeface="Times New Roman" panose="02020603050405020304" pitchFamily="18" charset="0"/>
              </a:rPr>
              <a:t>“Intermittent Explosive Causes &amp; Effects”</a:t>
            </a:r>
            <a:r>
              <a:rPr lang="en-US" sz="1800" dirty="0">
                <a:latin typeface="Times New Roman" panose="02020603050405020304" pitchFamily="18" charset="0"/>
                <a:cs typeface="Times New Roman" panose="02020603050405020304" pitchFamily="18" charset="0"/>
              </a:rPr>
              <a:t>, http://www.pineyridge.net/behavioral-disorders/intermittent-explosive/causes-effects-symptoms#Signs-and-Symptoms-of-Intermittent-Explosive-Disorder Retrieval 10-20-17, </a:t>
            </a:r>
            <a:r>
              <a:rPr lang="en-US" sz="1800" dirty="0" smtClean="0">
                <a:latin typeface="Times New Roman" panose="02020603050405020304" pitchFamily="18" charset="0"/>
                <a:cs typeface="Times New Roman" panose="02020603050405020304" pitchFamily="18" charset="0"/>
              </a:rPr>
              <a:t>3:45pm</a:t>
            </a:r>
          </a:p>
          <a:p>
            <a:pPr marL="0" indent="0"/>
            <a:r>
              <a:rPr lang="en-US" sz="1800" dirty="0" err="1" smtClean="0">
                <a:latin typeface="Times New Roman" panose="02020603050405020304" pitchFamily="18" charset="0"/>
                <a:cs typeface="Times New Roman" panose="02020603050405020304" pitchFamily="18" charset="0"/>
              </a:rPr>
              <a:t>Ploskin</a:t>
            </a:r>
            <a:r>
              <a:rPr lang="en-US" sz="1800" dirty="0">
                <a:latin typeface="Times New Roman" panose="02020603050405020304" pitchFamily="18" charset="0"/>
                <a:cs typeface="Times New Roman" panose="02020603050405020304" pitchFamily="18" charset="0"/>
              </a:rPr>
              <a:t>, Daniel, 2016, “</a:t>
            </a:r>
            <a:r>
              <a:rPr lang="en-US" sz="1800" i="1" dirty="0">
                <a:latin typeface="Times New Roman" panose="02020603050405020304" pitchFamily="18" charset="0"/>
                <a:cs typeface="Times New Roman" panose="02020603050405020304" pitchFamily="18" charset="0"/>
              </a:rPr>
              <a:t>What Causes Intermittent Explosive Disorder?” Retrieval </a:t>
            </a:r>
            <a:r>
              <a:rPr lang="en-US" sz="1800" i="1" u="sng" dirty="0">
                <a:latin typeface="Times New Roman" panose="02020603050405020304" pitchFamily="18" charset="0"/>
                <a:cs typeface="Times New Roman" panose="02020603050405020304" pitchFamily="18" charset="0"/>
              </a:rPr>
              <a:t>https://psychcentral.com/lib/what-causes-intermittent-explosive-disorder</a:t>
            </a:r>
            <a:r>
              <a:rPr lang="en-US" sz="1800" i="1" dirty="0">
                <a:latin typeface="Times New Roman" panose="02020603050405020304" pitchFamily="18" charset="0"/>
                <a:cs typeface="Times New Roman" panose="02020603050405020304" pitchFamily="18" charset="0"/>
              </a:rPr>
              <a:t>/ 10-20-17, 7:00am</a:t>
            </a:r>
          </a:p>
          <a:p>
            <a:pPr marL="0" indent="0">
              <a:buNone/>
            </a:pPr>
            <a:r>
              <a:rPr lang="en-US" sz="1800" dirty="0">
                <a:latin typeface="Times New Roman" panose="02020603050405020304" pitchFamily="18" charset="0"/>
                <a:cs typeface="Times New Roman" panose="02020603050405020304" pitchFamily="18" charset="0"/>
                <a:hlinkClick r:id="rId2"/>
              </a:rPr>
              <a:t>https://</a:t>
            </a:r>
            <a:r>
              <a:rPr lang="en-US" sz="1800" dirty="0" smtClean="0">
                <a:latin typeface="Times New Roman" panose="02020603050405020304" pitchFamily="18" charset="0"/>
                <a:cs typeface="Times New Roman" panose="02020603050405020304" pitchFamily="18" charset="0"/>
                <a:hlinkClick r:id="rId2"/>
              </a:rPr>
              <a:t>psychcentral.com/lib/what-causes-intermittent-explosive-disorder/</a:t>
            </a:r>
            <a:endParaRPr lang="en-US" sz="1800" dirty="0">
              <a:latin typeface="Times New Roman" panose="02020603050405020304" pitchFamily="18" charset="0"/>
              <a:cs typeface="Times New Roman" panose="02020603050405020304" pitchFamily="18" charset="0"/>
            </a:endParaRPr>
          </a:p>
          <a:p>
            <a:pPr marL="0" indent="0"/>
            <a:r>
              <a:rPr lang="en-US" sz="1800" dirty="0" err="1" smtClean="0">
                <a:latin typeface="Times New Roman" panose="02020603050405020304" pitchFamily="18" charset="0"/>
                <a:cs typeface="Times New Roman" panose="02020603050405020304" pitchFamily="18" charset="0"/>
              </a:rPr>
              <a:t>Coccaro</a:t>
            </a:r>
            <a:r>
              <a:rPr lang="en-US" sz="1800" dirty="0">
                <a:latin typeface="Times New Roman" panose="02020603050405020304" pitchFamily="18" charset="0"/>
                <a:cs typeface="Times New Roman" panose="02020603050405020304" pitchFamily="18" charset="0"/>
              </a:rPr>
              <a:t>, McElroy &amp; Solomon, 2016</a:t>
            </a:r>
            <a:r>
              <a:rPr lang="en-US" sz="1800" i="1" dirty="0">
                <a:latin typeface="Times New Roman" panose="02020603050405020304" pitchFamily="18" charset="0"/>
                <a:cs typeface="Times New Roman" panose="02020603050405020304" pitchFamily="18" charset="0"/>
              </a:rPr>
              <a:t>, “Intermittent explosive disorder in adults: Treatment and prognosis”, </a:t>
            </a:r>
            <a:r>
              <a:rPr lang="en-US" sz="1800" dirty="0">
                <a:latin typeface="Times New Roman" panose="02020603050405020304" pitchFamily="18" charset="0"/>
                <a:cs typeface="Times New Roman" panose="02020603050405020304" pitchFamily="18" charset="0"/>
                <a:hlinkClick r:id="rId3"/>
              </a:rPr>
              <a:t>https://www.uptodate.com/contents/intermittent-explosive-disorder-in-adults-treatment-and-prognosis</a:t>
            </a:r>
            <a:r>
              <a:rPr lang="en-US" sz="1800" dirty="0">
                <a:latin typeface="Times New Roman" panose="02020603050405020304" pitchFamily="18" charset="0"/>
                <a:cs typeface="Times New Roman" panose="02020603050405020304" pitchFamily="18" charset="0"/>
              </a:rPr>
              <a:t> </a:t>
            </a:r>
          </a:p>
          <a:p>
            <a:pPr marL="0" indent="0"/>
            <a:r>
              <a:rPr lang="en-US" sz="1800" dirty="0">
                <a:latin typeface="Times New Roman" panose="02020603050405020304" pitchFamily="18" charset="0"/>
                <a:cs typeface="Times New Roman" panose="02020603050405020304" pitchFamily="18" charset="0"/>
              </a:rPr>
              <a:t>Hickey, Philip, 2015, “</a:t>
            </a:r>
            <a:r>
              <a:rPr lang="en-US" sz="1800" i="1" dirty="0">
                <a:latin typeface="Times New Roman" panose="02020603050405020304" pitchFamily="18" charset="0"/>
                <a:cs typeface="Times New Roman" panose="02020603050405020304" pitchFamily="18" charset="0"/>
              </a:rPr>
              <a:t>Intermittent Explosive Disorder: The ‘Illness’ That Goes On Growing” </a:t>
            </a:r>
            <a:r>
              <a:rPr lang="en-US" sz="1800" dirty="0">
                <a:latin typeface="Times New Roman" panose="02020603050405020304" pitchFamily="18" charset="0"/>
                <a:cs typeface="Times New Roman" panose="02020603050405020304" pitchFamily="18" charset="0"/>
              </a:rPr>
              <a:t>Retrieval </a:t>
            </a:r>
            <a:r>
              <a:rPr lang="en-US" sz="1800" dirty="0">
                <a:latin typeface="Times New Roman" panose="02020603050405020304" pitchFamily="18" charset="0"/>
                <a:cs typeface="Times New Roman" panose="02020603050405020304" pitchFamily="18" charset="0"/>
                <a:hlinkClick r:id="rId4"/>
              </a:rPr>
              <a:t>https://www.madinamerica.com/2015/08/intermittent-explosive-disorder-the-illness-that-goes-on-growing/</a:t>
            </a:r>
            <a:r>
              <a:rPr lang="en-US" sz="1800" dirty="0">
                <a:latin typeface="Times New Roman" panose="02020603050405020304" pitchFamily="18" charset="0"/>
                <a:cs typeface="Times New Roman" panose="02020603050405020304" pitchFamily="18" charset="0"/>
              </a:rPr>
              <a:t> 10-21-2017, 5:45 pm</a:t>
            </a:r>
            <a:r>
              <a:rPr lang="en-US" sz="1800" dirty="0" smtClean="0">
                <a:latin typeface="Times New Roman" panose="02020603050405020304" pitchFamily="18" charset="0"/>
                <a:cs typeface="Times New Roman" panose="02020603050405020304" pitchFamily="18" charset="0"/>
              </a:rPr>
              <a:t>.</a:t>
            </a:r>
          </a:p>
          <a:p>
            <a:pPr marL="0" indent="0"/>
            <a:r>
              <a:rPr lang="en-US" sz="1800" dirty="0" err="1" smtClean="0"/>
              <a:t>Coccaro</a:t>
            </a:r>
            <a:r>
              <a:rPr lang="en-US" sz="1800" dirty="0" smtClean="0"/>
              <a:t>, E. F. (2012). Intermittent explosive disorder as a disorder of impulsive aggression for DSM-5. </a:t>
            </a:r>
            <a:r>
              <a:rPr lang="en-US" sz="1800" i="1" dirty="0" smtClean="0"/>
              <a:t>American Journal of Psychiatry</a:t>
            </a:r>
            <a:r>
              <a:rPr lang="en-US" sz="1800" dirty="0" smtClean="0"/>
              <a:t>, </a:t>
            </a:r>
            <a:r>
              <a:rPr lang="en-US" sz="1800" i="1" dirty="0" smtClean="0"/>
              <a:t>169</a:t>
            </a:r>
            <a:r>
              <a:rPr lang="en-US" sz="1800" dirty="0" smtClean="0"/>
              <a:t>(6), 577-588</a:t>
            </a:r>
            <a:r>
              <a:rPr lang="en-US" sz="1800" dirty="0" smtClean="0"/>
              <a:t>.</a:t>
            </a:r>
          </a:p>
          <a:p>
            <a:pPr marL="0" indent="0"/>
            <a:r>
              <a:rPr lang="en-US" sz="1800" dirty="0" err="1" smtClean="0"/>
              <a:t>Coccaro</a:t>
            </a:r>
            <a:r>
              <a:rPr lang="en-US" sz="1800" dirty="0" smtClean="0"/>
              <a:t>, E. F., Lee, R., &amp; </a:t>
            </a:r>
            <a:r>
              <a:rPr lang="en-US" sz="1800" dirty="0" err="1" smtClean="0"/>
              <a:t>Coussons</a:t>
            </a:r>
            <a:r>
              <a:rPr lang="en-US" sz="1800" dirty="0" smtClean="0"/>
              <a:t>-Read, M. (2014). Elevated plasma inflammatory markers in individuals with intermittent explosive disorder and correlation with aggression in humans. </a:t>
            </a:r>
            <a:r>
              <a:rPr lang="en-US" sz="1800" i="1" dirty="0" smtClean="0"/>
              <a:t>JAMA psychiatry</a:t>
            </a:r>
            <a:r>
              <a:rPr lang="en-US" sz="1800" dirty="0" smtClean="0"/>
              <a:t>, </a:t>
            </a:r>
            <a:r>
              <a:rPr lang="en-US" sz="1800" i="1" dirty="0" smtClean="0"/>
              <a:t>71</a:t>
            </a:r>
            <a:r>
              <a:rPr lang="en-US" sz="1800" dirty="0" smtClean="0"/>
              <a:t>(2), 158-165</a:t>
            </a:r>
            <a:r>
              <a:rPr lang="en-US" sz="1800" dirty="0" smtClean="0"/>
              <a:t>.</a:t>
            </a:r>
          </a:p>
          <a:p>
            <a:pPr marL="0" indent="0"/>
            <a:r>
              <a:rPr lang="en-US" sz="1800" dirty="0" smtClean="0"/>
              <a:t>McLaughlin, K. A., Green, J. G., Hwang, I., Sampson, N. A., </a:t>
            </a:r>
            <a:r>
              <a:rPr lang="en-US" sz="1800" dirty="0" err="1" smtClean="0"/>
              <a:t>Zaslavsky</a:t>
            </a:r>
            <a:r>
              <a:rPr lang="en-US" sz="1800" dirty="0" smtClean="0"/>
              <a:t>, A. M., &amp; Kessler, R. C. (2012). Intermittent explosive disorder in the national </a:t>
            </a:r>
            <a:r>
              <a:rPr lang="en-US" sz="1800" dirty="0" err="1" smtClean="0"/>
              <a:t>comorbidity</a:t>
            </a:r>
            <a:r>
              <a:rPr lang="en-US" sz="1800" dirty="0" smtClean="0"/>
              <a:t> survey replication adolescent supplement. </a:t>
            </a:r>
            <a:r>
              <a:rPr lang="en-US" sz="1800" i="1" dirty="0" smtClean="0"/>
              <a:t>Archives of general psychiatry</a:t>
            </a:r>
            <a:r>
              <a:rPr lang="en-US" sz="1800" dirty="0" smtClean="0"/>
              <a:t>, </a:t>
            </a:r>
            <a:r>
              <a:rPr lang="en-US" sz="1800" i="1" dirty="0" smtClean="0"/>
              <a:t>69</a:t>
            </a:r>
            <a:r>
              <a:rPr lang="en-US" sz="1800" dirty="0" smtClean="0"/>
              <a:t>(11), 1131-1139.</a:t>
            </a:r>
            <a:endParaRPr lang="en-US" sz="1800" i="1"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248199379"/>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Verve</Template>
  <TotalTime>1553</TotalTime>
  <Words>892</Words>
  <Application>Microsoft Office PowerPoint</Application>
  <PresentationFormat>Custom</PresentationFormat>
  <Paragraphs>113</Paragraphs>
  <Slides>12</Slides>
  <Notes>4</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Verve</vt:lpstr>
      <vt:lpstr>Slide 1</vt:lpstr>
      <vt:lpstr>Intermittent Explosive Disorder</vt:lpstr>
      <vt:lpstr>  Biological Factors of IED:</vt:lpstr>
      <vt:lpstr>Biological factors cont’</vt:lpstr>
      <vt:lpstr>Emotional or psychological causes </vt:lpstr>
      <vt:lpstr>            Symptoms of IED:</vt:lpstr>
      <vt:lpstr>  Continued Symptoms of IED….</vt:lpstr>
      <vt:lpstr>  Effects of IED :</vt:lpstr>
      <vt:lpstr>  Diagnosis</vt:lpstr>
      <vt:lpstr>Treatment</vt:lpstr>
      <vt:lpstr> Effective Treatment Models for IED:</vt:lpstr>
      <vt:lpstr>    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Intermittent Explosive Disorder</dc:title>
  <dc:creator>samona tuck</dc:creator>
  <cp:lastModifiedBy>DAVID</cp:lastModifiedBy>
  <cp:revision>27</cp:revision>
  <dcterms:created xsi:type="dcterms:W3CDTF">2017-10-21T03:38:33Z</dcterms:created>
  <dcterms:modified xsi:type="dcterms:W3CDTF">2019-03-29T04:13:06Z</dcterms:modified>
</cp:coreProperties>
</file>